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9" r:id="rId2"/>
    <p:sldId id="260" r:id="rId3"/>
    <p:sldId id="27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77" y="58"/>
      </p:cViewPr>
      <p:guideLst/>
    </p:cSldViewPr>
  </p:slideViewPr>
  <p:notesTextViewPr>
    <p:cViewPr>
      <p:scale>
        <a:sx n="1" d="1"/>
        <a:sy n="1" d="1"/>
      </p:scale>
      <p:origin x="0" y="0"/>
    </p:cViewPr>
  </p:notesTextViewPr>
  <p:sorterViewPr>
    <p:cViewPr>
      <p:scale>
        <a:sx n="100" d="100"/>
        <a:sy n="100" d="100"/>
      </p:scale>
      <p:origin x="0" y="-456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5C0F8F-EF7C-4CED-B90B-5D3430B8A085}" type="datetimeFigureOut">
              <a:rPr lang="en-GB" smtClean="0"/>
              <a:t>06/10/2015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3645CD-54DE-4381-BB85-C293A275C954}" type="slidenum">
              <a:rPr lang="en-GB" smtClean="0"/>
              <a:t>‹#›</a:t>
            </a:fld>
            <a:endParaRPr lang="en-GB"/>
          </a:p>
        </p:txBody>
      </p:sp>
    </p:spTree>
    <p:extLst>
      <p:ext uri="{BB962C8B-B14F-4D97-AF65-F5344CB8AC3E}">
        <p14:creationId xmlns:p14="http://schemas.microsoft.com/office/powerpoint/2010/main" val="305954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0FD64481-9316-894B-9E75-C99A767E9187}" type="slidenum">
              <a:t>1</a:t>
            </a:fld>
            <a:endParaRPr lang="nl-NL"/>
          </a:p>
        </p:txBody>
      </p:sp>
    </p:spTree>
    <p:extLst>
      <p:ext uri="{BB962C8B-B14F-4D97-AF65-F5344CB8AC3E}">
        <p14:creationId xmlns:p14="http://schemas.microsoft.com/office/powerpoint/2010/main" val="985217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3645CD-54DE-4381-BB85-C293A275C954}" type="slidenum">
              <a:rPr lang="en-GB" smtClean="0"/>
              <a:t>2</a:t>
            </a:fld>
            <a:endParaRPr lang="en-GB"/>
          </a:p>
        </p:txBody>
      </p:sp>
    </p:spTree>
    <p:extLst>
      <p:ext uri="{BB962C8B-B14F-4D97-AF65-F5344CB8AC3E}">
        <p14:creationId xmlns:p14="http://schemas.microsoft.com/office/powerpoint/2010/main" val="3051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6DC58A-57F6-438B-A4D2-E953DB79A5F3}" type="datetime1">
              <a:rPr lang="en-US" smtClean="0"/>
              <a:t>10/6/2015</a:t>
            </a:fld>
            <a:endParaRPr lang="en-US" dirty="0"/>
          </a:p>
        </p:txBody>
      </p:sp>
      <p:sp>
        <p:nvSpPr>
          <p:cNvPr id="5" name="Footer Placeholder 4"/>
          <p:cNvSpPr>
            <a:spLocks noGrp="1"/>
          </p:cNvSpPr>
          <p:nvPr>
            <p:ph type="ftr" sz="quarter" idx="11"/>
          </p:nvPr>
        </p:nvSpPr>
        <p:spPr/>
        <p:txBody>
          <a:bodyPr/>
          <a:lstStyle/>
          <a:p>
            <a:r>
              <a:rPr lang="en-US" smtClean="0"/>
              <a:t>Survey administered by Council of International Schools | June-September 2015</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E538BF-56FC-4B2B-A9F6-D09FA8DEB94F}" type="datetime1">
              <a:rPr lang="en-US" smtClean="0"/>
              <a:t>10/6/2015</a:t>
            </a:fld>
            <a:endParaRPr lang="en-US" dirty="0"/>
          </a:p>
        </p:txBody>
      </p:sp>
      <p:sp>
        <p:nvSpPr>
          <p:cNvPr id="5" name="Footer Placeholder 4"/>
          <p:cNvSpPr>
            <a:spLocks noGrp="1"/>
          </p:cNvSpPr>
          <p:nvPr>
            <p:ph type="ftr" sz="quarter" idx="11"/>
          </p:nvPr>
        </p:nvSpPr>
        <p:spPr/>
        <p:txBody>
          <a:bodyPr/>
          <a:lstStyle/>
          <a:p>
            <a:r>
              <a:rPr lang="en-US" smtClean="0"/>
              <a:t>Survey administered by Council of International Schools | June-September 2015</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D0621-6DD1-4CB9-A5A7-99EFEF1CAFB8}" type="datetime1">
              <a:rPr lang="en-US" smtClean="0"/>
              <a:t>10/6/2015</a:t>
            </a:fld>
            <a:endParaRPr lang="en-US" dirty="0"/>
          </a:p>
        </p:txBody>
      </p:sp>
      <p:sp>
        <p:nvSpPr>
          <p:cNvPr id="5" name="Footer Placeholder 4"/>
          <p:cNvSpPr>
            <a:spLocks noGrp="1"/>
          </p:cNvSpPr>
          <p:nvPr>
            <p:ph type="ftr" sz="quarter" idx="11"/>
          </p:nvPr>
        </p:nvSpPr>
        <p:spPr/>
        <p:txBody>
          <a:bodyPr/>
          <a:lstStyle/>
          <a:p>
            <a:r>
              <a:rPr lang="en-US" smtClean="0"/>
              <a:t>Survey administered by Council of International Schools | June-September 2015</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E63F2BC-C224-4BD8-9E78-5A7E27379AD5}" type="datetime1">
              <a:rPr lang="en-US" smtClean="0"/>
              <a:t>10/6/2015</a:t>
            </a:fld>
            <a:endParaRPr lang="en-US" dirty="0"/>
          </a:p>
        </p:txBody>
      </p:sp>
      <p:sp>
        <p:nvSpPr>
          <p:cNvPr id="5" name="Footer Placeholder 4"/>
          <p:cNvSpPr>
            <a:spLocks noGrp="1"/>
          </p:cNvSpPr>
          <p:nvPr>
            <p:ph type="ftr" sz="quarter" idx="11"/>
          </p:nvPr>
        </p:nvSpPr>
        <p:spPr/>
        <p:txBody>
          <a:bodyPr/>
          <a:lstStyle/>
          <a:p>
            <a:r>
              <a:rPr lang="en-US" smtClean="0"/>
              <a:t>Survey administered by Council of International Schools | June-September 2015</a:t>
            </a:r>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A9DA01-B907-45A1-BE6F-5FD2A519DE8A}" type="datetime1">
              <a:rPr lang="en-US" smtClean="0"/>
              <a:t>10/6/2015</a:t>
            </a:fld>
            <a:endParaRPr lang="en-US" dirty="0"/>
          </a:p>
        </p:txBody>
      </p:sp>
      <p:sp>
        <p:nvSpPr>
          <p:cNvPr id="5" name="Footer Placeholder 4"/>
          <p:cNvSpPr>
            <a:spLocks noGrp="1"/>
          </p:cNvSpPr>
          <p:nvPr>
            <p:ph type="ftr" sz="quarter" idx="11"/>
          </p:nvPr>
        </p:nvSpPr>
        <p:spPr/>
        <p:txBody>
          <a:bodyPr/>
          <a:lstStyle/>
          <a:p>
            <a:r>
              <a:rPr lang="en-US" smtClean="0"/>
              <a:t>Survey administered by Council of International Schools | June-September 2015</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38798A-3D0E-498D-9AA0-CAB6A17BF868}" type="datetime1">
              <a:rPr lang="en-US" smtClean="0"/>
              <a:t>10/6/2015</a:t>
            </a:fld>
            <a:endParaRPr lang="en-US" dirty="0"/>
          </a:p>
        </p:txBody>
      </p:sp>
      <p:sp>
        <p:nvSpPr>
          <p:cNvPr id="6" name="Footer Placeholder 5"/>
          <p:cNvSpPr>
            <a:spLocks noGrp="1"/>
          </p:cNvSpPr>
          <p:nvPr>
            <p:ph type="ftr" sz="quarter" idx="11"/>
          </p:nvPr>
        </p:nvSpPr>
        <p:spPr/>
        <p:txBody>
          <a:bodyPr/>
          <a:lstStyle/>
          <a:p>
            <a:r>
              <a:rPr lang="en-US" smtClean="0"/>
              <a:t>Survey administered by Council of International Schools | June-September 2015</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297AA5-81BB-4580-9450-F50EFC2E51A4}" type="datetime1">
              <a:rPr lang="en-US" smtClean="0"/>
              <a:t>10/6/2015</a:t>
            </a:fld>
            <a:endParaRPr lang="en-US" dirty="0"/>
          </a:p>
        </p:txBody>
      </p:sp>
      <p:sp>
        <p:nvSpPr>
          <p:cNvPr id="8" name="Footer Placeholder 7"/>
          <p:cNvSpPr>
            <a:spLocks noGrp="1"/>
          </p:cNvSpPr>
          <p:nvPr>
            <p:ph type="ftr" sz="quarter" idx="11"/>
          </p:nvPr>
        </p:nvSpPr>
        <p:spPr/>
        <p:txBody>
          <a:bodyPr/>
          <a:lstStyle/>
          <a:p>
            <a:r>
              <a:rPr lang="en-US" smtClean="0"/>
              <a:t>Survey administered by Council of International Schools | June-September 2015</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E70B47-BDE4-45D7-B8CA-276183CF2CEE}" type="datetime1">
              <a:rPr lang="en-US" smtClean="0"/>
              <a:t>10/6/2015</a:t>
            </a:fld>
            <a:endParaRPr lang="en-US"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5934E56-290E-4548-8D08-90A73BB5C52D}" type="datetime1">
              <a:rPr lang="en-US" smtClean="0"/>
              <a:t>10/6/2015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Survey administered by Council of International Schools | June-September 2015</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F46A88F-BB4D-4B52-9D26-72CBF3CD5DEE}" type="datetime1">
              <a:rPr lang="en-US" smtClean="0"/>
              <a:t>10/6/2015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Survey administered by Council of International Schools | June-September 2015</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84D38-8D22-49EE-B4EC-408248644EBD}" type="datetime1">
              <a:rPr lang="en-US" smtClean="0"/>
              <a:t>10/6/2015</a:t>
            </a:fld>
            <a:endParaRPr lang="en-US" dirty="0"/>
          </a:p>
        </p:txBody>
      </p:sp>
      <p:sp>
        <p:nvSpPr>
          <p:cNvPr id="6" name="Footer Placeholder 5"/>
          <p:cNvSpPr>
            <a:spLocks noGrp="1"/>
          </p:cNvSpPr>
          <p:nvPr>
            <p:ph type="ftr" sz="quarter" idx="11"/>
          </p:nvPr>
        </p:nvSpPr>
        <p:spPr/>
        <p:txBody>
          <a:bodyPr/>
          <a:lstStyle/>
          <a:p>
            <a:r>
              <a:rPr lang="en-US" smtClean="0"/>
              <a:t>Survey administered by Council of International Schools | June-September 2015</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4185A92-42AF-454D-99F8-9993460D732E}" type="datetime1">
              <a:rPr lang="en-US" smtClean="0"/>
              <a:t>10/6/2015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Survey administered by Council of International Schools | June-September 2015</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97280" y="758952"/>
            <a:ext cx="10627874" cy="3566160"/>
          </a:xfrm>
        </p:spPr>
        <p:txBody>
          <a:bodyPr>
            <a:normAutofit/>
          </a:bodyPr>
          <a:lstStyle/>
          <a:p>
            <a:r>
              <a:rPr lang="en-US" sz="4800" dirty="0"/>
              <a:t>International Task Force </a:t>
            </a:r>
            <a:r>
              <a:rPr lang="en-US" sz="4800" dirty="0" smtClean="0"/>
              <a:t>on </a:t>
            </a:r>
            <a:r>
              <a:rPr lang="en-US" sz="4800" dirty="0"/>
              <a:t>Child </a:t>
            </a:r>
            <a:r>
              <a:rPr lang="en-US" sz="4800" dirty="0" smtClean="0"/>
              <a:t>Protection </a:t>
            </a:r>
            <a:br>
              <a:rPr lang="en-US" sz="4800" dirty="0" smtClean="0"/>
            </a:br>
            <a:r>
              <a:rPr lang="en-US" sz="4800" dirty="0" smtClean="0"/>
              <a:t>Training </a:t>
            </a:r>
            <a:r>
              <a:rPr lang="en-US" sz="4800" dirty="0"/>
              <a:t>Needs Survey</a:t>
            </a:r>
          </a:p>
        </p:txBody>
      </p:sp>
      <p:sp>
        <p:nvSpPr>
          <p:cNvPr id="3" name="Subtitel 2"/>
          <p:cNvSpPr>
            <a:spLocks noGrp="1"/>
          </p:cNvSpPr>
          <p:nvPr>
            <p:ph type="subTitle" idx="1"/>
          </p:nvPr>
        </p:nvSpPr>
        <p:spPr/>
        <p:txBody>
          <a:bodyPr/>
          <a:lstStyle/>
          <a:p>
            <a:r>
              <a:rPr lang="nl-NL" dirty="0" smtClean="0"/>
              <a:t>September 2015</a:t>
            </a:r>
            <a:endParaRPr lang="nl-NL"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2449405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for Reference Checks</a:t>
            </a:r>
            <a:endParaRPr lang="en-GB" dirty="0"/>
          </a:p>
        </p:txBody>
      </p:sp>
      <p:sp>
        <p:nvSpPr>
          <p:cNvPr id="3" name="Content Placeholder 2"/>
          <p:cNvSpPr>
            <a:spLocks noGrp="1"/>
          </p:cNvSpPr>
          <p:nvPr>
            <p:ph idx="1"/>
          </p:nvPr>
        </p:nvSpPr>
        <p:spPr>
          <a:xfrm>
            <a:off x="3953191" y="2074599"/>
            <a:ext cx="3967636" cy="3732152"/>
          </a:xfrm>
        </p:spPr>
        <p:txBody>
          <a:bodyPr/>
          <a:lstStyle/>
          <a:p>
            <a:pPr algn="ctr"/>
            <a:r>
              <a:rPr lang="en-US" dirty="0"/>
              <a:t>To what extent are reference checks conducted? </a:t>
            </a:r>
            <a:endParaRPr lang="en-US" dirty="0" smtClean="0"/>
          </a:p>
          <a:p>
            <a:pPr algn="ctr"/>
            <a:r>
              <a:rPr lang="en-US" sz="1600" dirty="0"/>
              <a:t>(select all that apply)</a:t>
            </a:r>
          </a:p>
          <a:p>
            <a:endParaRPr lang="en-US" sz="1600" dirty="0"/>
          </a:p>
          <a:p>
            <a:endParaRPr lang="en-GB" sz="1600"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260332369"/>
              </p:ext>
            </p:extLst>
          </p:nvPr>
        </p:nvGraphicFramePr>
        <p:xfrm>
          <a:off x="3930120" y="3325572"/>
          <a:ext cx="4334933" cy="2481179"/>
        </p:xfrm>
        <a:graphic>
          <a:graphicData uri="http://schemas.openxmlformats.org/drawingml/2006/table">
            <a:tbl>
              <a:tblPr>
                <a:tableStyleId>{5C22544A-7EE6-4342-B048-85BDC9FD1C3A}</a:tableStyleId>
              </a:tblPr>
              <a:tblGrid>
                <a:gridCol w="3593321"/>
                <a:gridCol w="741612"/>
              </a:tblGrid>
              <a:tr h="406400">
                <a:tc>
                  <a:txBody>
                    <a:bodyPr/>
                    <a:lstStyle/>
                    <a:p>
                      <a:pPr algn="l" fontAlgn="b"/>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Via confidential written references</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600" u="none" strike="noStrike" dirty="0" smtClean="0">
                          <a:effectLst/>
                          <a:latin typeface="Verdana" panose="020B0604030504040204" pitchFamily="34" charset="0"/>
                          <a:ea typeface="Verdana" panose="020B0604030504040204" pitchFamily="34" charset="0"/>
                          <a:cs typeface="Verdana" panose="020B0604030504040204" pitchFamily="34" charset="0"/>
                        </a:rPr>
                        <a:t>77%</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652379">
                <a:tc>
                  <a:txBody>
                    <a:bodyPr/>
                    <a:lstStyle/>
                    <a:p>
                      <a:pPr algn="l" fontAlgn="b"/>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Via direct </a:t>
                      </a:r>
                      <a:r>
                        <a:rPr lang="en-US" sz="1600" u="none" strike="noStrike" dirty="0" smtClean="0">
                          <a:effectLst/>
                          <a:latin typeface="Verdana" panose="020B0604030504040204" pitchFamily="34" charset="0"/>
                          <a:ea typeface="Verdana" panose="020B0604030504040204" pitchFamily="34" charset="0"/>
                          <a:cs typeface="Verdana" panose="020B0604030504040204" pitchFamily="34" charset="0"/>
                        </a:rPr>
                        <a:t>conversations with </a:t>
                      </a: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previous supervisors</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600" u="none" strike="noStrike" dirty="0" smtClean="0">
                          <a:effectLst/>
                          <a:latin typeface="Verdana" panose="020B0604030504040204" pitchFamily="34" charset="0"/>
                          <a:ea typeface="Verdana" panose="020B0604030504040204" pitchFamily="34" charset="0"/>
                          <a:cs typeface="Verdana" panose="020B0604030504040204" pitchFamily="34" charset="0"/>
                        </a:rPr>
                        <a:t>74%</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598905">
                <a:tc>
                  <a:txBody>
                    <a:bodyPr/>
                    <a:lstStyle/>
                    <a:p>
                      <a:pPr algn="l" fontAlgn="b"/>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Via direct </a:t>
                      </a:r>
                      <a:r>
                        <a:rPr lang="en-US" sz="1600" u="none" strike="noStrike" dirty="0" smtClean="0">
                          <a:effectLst/>
                          <a:latin typeface="Verdana" panose="020B0604030504040204" pitchFamily="34" charset="0"/>
                          <a:ea typeface="Verdana" panose="020B0604030504040204" pitchFamily="34" charset="0"/>
                          <a:cs typeface="Verdana" panose="020B0604030504040204" pitchFamily="34" charset="0"/>
                        </a:rPr>
                        <a:t>correspondence with </a:t>
                      </a: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previous supervisors</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600" u="none" strike="noStrike" dirty="0" smtClean="0">
                          <a:effectLst/>
                          <a:latin typeface="Verdana" panose="020B0604030504040204" pitchFamily="34" charset="0"/>
                          <a:ea typeface="Verdana" panose="020B0604030504040204" pitchFamily="34" charset="0"/>
                          <a:cs typeface="Verdana" panose="020B0604030504040204" pitchFamily="34" charset="0"/>
                        </a:rPr>
                        <a:t>73%</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374316">
                <a:tc>
                  <a:txBody>
                    <a:bodyPr/>
                    <a:lstStyle/>
                    <a:p>
                      <a:pPr algn="l" fontAlgn="b"/>
                      <a:r>
                        <a:rPr lang="en-US" sz="1600" u="none" strike="noStrike">
                          <a:effectLst/>
                          <a:latin typeface="Verdana" panose="020B0604030504040204" pitchFamily="34" charset="0"/>
                          <a:ea typeface="Verdana" panose="020B0604030504040204" pitchFamily="34" charset="0"/>
                          <a:cs typeface="Verdana" panose="020B0604030504040204" pitchFamily="34" charset="0"/>
                        </a:rPr>
                        <a:t>Via open letters of reference</a:t>
                      </a:r>
                      <a:endParaRPr lang="en-US" sz="16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600" u="none" strike="noStrike" dirty="0" smtClean="0">
                          <a:effectLst/>
                          <a:latin typeface="Verdana" panose="020B0604030504040204" pitchFamily="34" charset="0"/>
                          <a:ea typeface="Verdana" panose="020B0604030504040204" pitchFamily="34" charset="0"/>
                          <a:cs typeface="Verdana" panose="020B0604030504040204" pitchFamily="34" charset="0"/>
                        </a:rPr>
                        <a:t>42%</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49179">
                <a:tc>
                  <a:txBody>
                    <a:bodyPr/>
                    <a:lstStyle/>
                    <a:p>
                      <a:pPr algn="l" fontAlgn="b"/>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Other (please specify)</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25%</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Tree>
    <p:extLst>
      <p:ext uri="{BB962C8B-B14F-4D97-AF65-F5344CB8AC3E}">
        <p14:creationId xmlns:p14="http://schemas.microsoft.com/office/powerpoint/2010/main" val="1165688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Checks</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1079548"/>
              </p:ext>
            </p:extLst>
          </p:nvPr>
        </p:nvGraphicFramePr>
        <p:xfrm>
          <a:off x="1376359" y="3294200"/>
          <a:ext cx="2427925" cy="616395"/>
        </p:xfrm>
        <a:graphic>
          <a:graphicData uri="http://schemas.openxmlformats.org/drawingml/2006/table">
            <a:tbl>
              <a:tblPr>
                <a:tableStyleId>{5C22544A-7EE6-4342-B048-85BDC9FD1C3A}</a:tableStyleId>
              </a:tblPr>
              <a:tblGrid>
                <a:gridCol w="1096869"/>
                <a:gridCol w="1331056"/>
              </a:tblGrid>
              <a:tr h="316675">
                <a:tc>
                  <a:txBody>
                    <a:bodyPr/>
                    <a:lstStyle/>
                    <a:p>
                      <a:pPr algn="ctr"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Yes</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89%</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294640">
                <a:tc>
                  <a:txBody>
                    <a:bodyPr/>
                    <a:lstStyle/>
                    <a:p>
                      <a:pPr algn="ctr"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No</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11%</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11</a:t>
            </a:fld>
            <a:endParaRPr lang="en-US"/>
          </a:p>
        </p:txBody>
      </p:sp>
      <p:sp>
        <p:nvSpPr>
          <p:cNvPr id="8" name="Content Placeholder 2"/>
          <p:cNvSpPr txBox="1">
            <a:spLocks/>
          </p:cNvSpPr>
          <p:nvPr/>
        </p:nvSpPr>
        <p:spPr>
          <a:xfrm>
            <a:off x="626942" y="2170794"/>
            <a:ext cx="4328895" cy="3884508"/>
          </a:xfrm>
          <a:prstGeom prst="rect">
            <a:avLst/>
          </a:prstGeom>
        </p:spPr>
        <p:txBody>
          <a:bodyPr vert="horz" lIns="0" tIns="0" rIns="0" bIns="0" rtlCol="0">
            <a:normAutofit/>
          </a:bodyPr>
          <a:lstStyle>
            <a:lvl1pPr marL="0" indent="0" algn="l" defTabSz="457200" rtl="0" eaLnBrk="1" latinLnBrk="0" hangingPunct="1">
              <a:lnSpc>
                <a:spcPts val="2200"/>
              </a:lnSpc>
              <a:spcBef>
                <a:spcPts val="0"/>
              </a:spcBef>
              <a:buFontTx/>
              <a:buNone/>
              <a:defRPr sz="1500" kern="1200">
                <a:solidFill>
                  <a:schemeClr val="tx1"/>
                </a:solidFill>
                <a:latin typeface="Verdana"/>
                <a:ea typeface="+mn-ea"/>
                <a:cs typeface="+mn-cs"/>
              </a:defRPr>
            </a:lvl1pPr>
            <a:lvl2pPr marL="0" indent="0" algn="l" defTabSz="457200" rtl="0" eaLnBrk="1" latinLnBrk="0" hangingPunct="1">
              <a:spcBef>
                <a:spcPts val="0"/>
              </a:spcBef>
              <a:buFontTx/>
              <a:buNone/>
              <a:defRPr sz="1300" kern="1200">
                <a:solidFill>
                  <a:schemeClr val="tx1"/>
                </a:solidFill>
                <a:latin typeface="Verdana"/>
                <a:ea typeface="+mn-ea"/>
                <a:cs typeface="+mn-cs"/>
              </a:defRPr>
            </a:lvl2pPr>
            <a:lvl3pPr marL="1143000" indent="-228600" algn="l" defTabSz="457200" rtl="0" eaLnBrk="1" latinLnBrk="0" hangingPunct="1">
              <a:spcBef>
                <a:spcPct val="20000"/>
              </a:spcBef>
              <a:buFont typeface="Arial"/>
              <a:buChar char="•"/>
              <a:defRPr sz="1000" kern="1200">
                <a:solidFill>
                  <a:schemeClr val="tx1"/>
                </a:solidFill>
                <a:latin typeface="Verdana"/>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2000" dirty="0"/>
              <a:t>Do the school’s Recruitment and Selection processes include background checks?</a:t>
            </a:r>
            <a:endParaRPr lang="en-GB" sz="2000" dirty="0"/>
          </a:p>
        </p:txBody>
      </p:sp>
      <p:sp>
        <p:nvSpPr>
          <p:cNvPr id="9" name="Content Placeholder 2"/>
          <p:cNvSpPr txBox="1">
            <a:spLocks/>
          </p:cNvSpPr>
          <p:nvPr/>
        </p:nvSpPr>
        <p:spPr>
          <a:xfrm>
            <a:off x="6466805" y="2183958"/>
            <a:ext cx="4328895" cy="3884508"/>
          </a:xfrm>
          <a:prstGeom prst="rect">
            <a:avLst/>
          </a:prstGeom>
        </p:spPr>
        <p:txBody>
          <a:bodyPr vert="horz" lIns="0" tIns="0" rIns="0" bIns="0" rtlCol="0">
            <a:normAutofit/>
          </a:bodyPr>
          <a:lstStyle>
            <a:lvl1pPr marL="0" indent="0" algn="l" defTabSz="457200" rtl="0" eaLnBrk="1" latinLnBrk="0" hangingPunct="1">
              <a:lnSpc>
                <a:spcPts val="2200"/>
              </a:lnSpc>
              <a:spcBef>
                <a:spcPts val="0"/>
              </a:spcBef>
              <a:buFontTx/>
              <a:buNone/>
              <a:defRPr sz="1500" kern="1200">
                <a:solidFill>
                  <a:schemeClr val="tx1"/>
                </a:solidFill>
                <a:latin typeface="Verdana"/>
                <a:ea typeface="+mn-ea"/>
                <a:cs typeface="+mn-cs"/>
              </a:defRPr>
            </a:lvl1pPr>
            <a:lvl2pPr marL="0" indent="0" algn="l" defTabSz="457200" rtl="0" eaLnBrk="1" latinLnBrk="0" hangingPunct="1">
              <a:spcBef>
                <a:spcPts val="0"/>
              </a:spcBef>
              <a:buFontTx/>
              <a:buNone/>
              <a:defRPr sz="1300" kern="1200">
                <a:solidFill>
                  <a:schemeClr val="tx1"/>
                </a:solidFill>
                <a:latin typeface="Verdana"/>
                <a:ea typeface="+mn-ea"/>
                <a:cs typeface="+mn-cs"/>
              </a:defRPr>
            </a:lvl2pPr>
            <a:lvl3pPr marL="1143000" indent="-228600" algn="l" defTabSz="457200" rtl="0" eaLnBrk="1" latinLnBrk="0" hangingPunct="1">
              <a:spcBef>
                <a:spcPct val="20000"/>
              </a:spcBef>
              <a:buFont typeface="Arial"/>
              <a:buChar char="•"/>
              <a:defRPr sz="1000" kern="1200">
                <a:solidFill>
                  <a:schemeClr val="tx1"/>
                </a:solidFill>
                <a:latin typeface="Verdana"/>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2000" dirty="0"/>
              <a:t>To what extent are background checks conducted? </a:t>
            </a:r>
            <a:br>
              <a:rPr lang="en-US" sz="2000" dirty="0"/>
            </a:br>
            <a:r>
              <a:rPr lang="en-US" sz="1600" dirty="0"/>
              <a:t>(select all that apply)</a:t>
            </a:r>
            <a:endParaRPr lang="en-GB" sz="1600" dirty="0"/>
          </a:p>
        </p:txBody>
      </p:sp>
      <p:graphicFrame>
        <p:nvGraphicFramePr>
          <p:cNvPr id="10" name="Table 9"/>
          <p:cNvGraphicFramePr>
            <a:graphicFrameLocks noGrp="1"/>
          </p:cNvGraphicFramePr>
          <p:nvPr>
            <p:extLst>
              <p:ext uri="{D42A27DB-BD31-4B8C-83A1-F6EECF244321}">
                <p14:modId xmlns:p14="http://schemas.microsoft.com/office/powerpoint/2010/main" val="2623254364"/>
              </p:ext>
            </p:extLst>
          </p:nvPr>
        </p:nvGraphicFramePr>
        <p:xfrm>
          <a:off x="5532917" y="3096281"/>
          <a:ext cx="6196667" cy="2801226"/>
        </p:xfrm>
        <a:graphic>
          <a:graphicData uri="http://schemas.openxmlformats.org/drawingml/2006/table">
            <a:tbl>
              <a:tblPr>
                <a:tableStyleId>{5C22544A-7EE6-4342-B048-85BDC9FD1C3A}</a:tableStyleId>
              </a:tblPr>
              <a:tblGrid>
                <a:gridCol w="4923815"/>
                <a:gridCol w="1272852"/>
              </a:tblGrid>
              <a:tr h="448487">
                <a:tc>
                  <a:txBody>
                    <a:bodyPr/>
                    <a:lstStyle/>
                    <a:p>
                      <a:pPr algn="l" fontAlgn="b"/>
                      <a:r>
                        <a:rPr lang="en-US" sz="1800" u="none" strike="noStrike" dirty="0">
                          <a:effectLst/>
                          <a:latin typeface="Verdana" panose="020B0604030504040204" pitchFamily="34" charset="0"/>
                          <a:ea typeface="Verdana" panose="020B0604030504040204" pitchFamily="34" charset="0"/>
                          <a:cs typeface="Verdana" panose="020B0604030504040204" pitchFamily="34" charset="0"/>
                        </a:rPr>
                        <a:t>In the country where school is located</a:t>
                      </a:r>
                      <a:endParaRPr lang="en-US" sz="18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800" u="none" strike="noStrike" dirty="0" smtClean="0">
                          <a:effectLst/>
                          <a:latin typeface="Verdana" panose="020B0604030504040204" pitchFamily="34" charset="0"/>
                          <a:ea typeface="Verdana" panose="020B0604030504040204" pitchFamily="34" charset="0"/>
                          <a:cs typeface="Verdana" panose="020B0604030504040204" pitchFamily="34" charset="0"/>
                        </a:rPr>
                        <a:t>43%</a:t>
                      </a:r>
                      <a:endParaRPr lang="en-US" sz="18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391487">
                <a:tc>
                  <a:txBody>
                    <a:bodyPr/>
                    <a:lstStyle/>
                    <a:p>
                      <a:pPr algn="l" fontAlgn="b"/>
                      <a:r>
                        <a:rPr lang="en-US" sz="1800" u="none" strike="noStrike">
                          <a:effectLst/>
                          <a:latin typeface="Verdana" panose="020B0604030504040204" pitchFamily="34" charset="0"/>
                          <a:ea typeface="Verdana" panose="020B0604030504040204" pitchFamily="34" charset="0"/>
                          <a:cs typeface="Verdana" panose="020B0604030504040204" pitchFamily="34" charset="0"/>
                        </a:rPr>
                        <a:t>In the country of residence</a:t>
                      </a:r>
                      <a:endParaRPr lang="en-US" sz="18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800" u="none" strike="noStrike" dirty="0" smtClean="0">
                          <a:effectLst/>
                          <a:latin typeface="Verdana" panose="020B0604030504040204" pitchFamily="34" charset="0"/>
                          <a:ea typeface="Verdana" panose="020B0604030504040204" pitchFamily="34" charset="0"/>
                          <a:cs typeface="Verdana" panose="020B0604030504040204" pitchFamily="34" charset="0"/>
                        </a:rPr>
                        <a:t>42%</a:t>
                      </a:r>
                      <a:endParaRPr lang="en-US" sz="18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346744">
                <a:tc>
                  <a:txBody>
                    <a:bodyPr/>
                    <a:lstStyle/>
                    <a:p>
                      <a:pPr algn="l" fontAlgn="b"/>
                      <a:r>
                        <a:rPr lang="en-US" sz="1800" u="none" strike="noStrike" dirty="0">
                          <a:effectLst/>
                          <a:latin typeface="Verdana" panose="020B0604030504040204" pitchFamily="34" charset="0"/>
                          <a:ea typeface="Verdana" panose="020B0604030504040204" pitchFamily="34" charset="0"/>
                          <a:cs typeface="Verdana" panose="020B0604030504040204" pitchFamily="34" charset="0"/>
                        </a:rPr>
                        <a:t>In the country of citizenship</a:t>
                      </a:r>
                      <a:endParaRPr lang="en-US" sz="18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800" u="none" strike="noStrike" dirty="0" smtClean="0">
                          <a:effectLst/>
                          <a:latin typeface="Verdana" panose="020B0604030504040204" pitchFamily="34" charset="0"/>
                          <a:ea typeface="Verdana" panose="020B0604030504040204" pitchFamily="34" charset="0"/>
                          <a:cs typeface="Verdana" panose="020B0604030504040204" pitchFamily="34" charset="0"/>
                        </a:rPr>
                        <a:t>37%</a:t>
                      </a:r>
                      <a:endParaRPr lang="en-US" sz="18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648749">
                <a:tc>
                  <a:txBody>
                    <a:bodyPr/>
                    <a:lstStyle/>
                    <a:p>
                      <a:pPr algn="l" fontAlgn="b"/>
                      <a:r>
                        <a:rPr lang="en-US" sz="1800" u="none" strike="noStrike">
                          <a:effectLst/>
                          <a:latin typeface="Verdana" panose="020B0604030504040204" pitchFamily="34" charset="0"/>
                          <a:ea typeface="Verdana" panose="020B0604030504040204" pitchFamily="34" charset="0"/>
                          <a:cs typeface="Verdana" panose="020B0604030504040204" pitchFamily="34" charset="0"/>
                        </a:rPr>
                        <a:t>In all countries in which the candidate has lived/worked</a:t>
                      </a:r>
                      <a:endParaRPr lang="en-US" sz="18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800" u="none" strike="noStrike">
                          <a:effectLst/>
                          <a:latin typeface="Verdana" panose="020B0604030504040204" pitchFamily="34" charset="0"/>
                          <a:ea typeface="Verdana" panose="020B0604030504040204" pitchFamily="34" charset="0"/>
                          <a:cs typeface="Verdana" panose="020B0604030504040204" pitchFamily="34" charset="0"/>
                        </a:rPr>
                        <a:t>14%</a:t>
                      </a:r>
                      <a:endParaRPr lang="en-US" sz="18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671119">
                <a:tc>
                  <a:txBody>
                    <a:bodyPr/>
                    <a:lstStyle/>
                    <a:p>
                      <a:pPr algn="l" fontAlgn="b"/>
                      <a:r>
                        <a:rPr lang="en-US" sz="1800" u="none" strike="noStrike">
                          <a:effectLst/>
                          <a:latin typeface="Verdana" panose="020B0604030504040204" pitchFamily="34" charset="0"/>
                          <a:ea typeface="Verdana" panose="020B0604030504040204" pitchFamily="34" charset="0"/>
                          <a:cs typeface="Verdana" panose="020B0604030504040204" pitchFamily="34" charset="0"/>
                        </a:rPr>
                        <a:t>In most countries in which the candidate has lived/worked</a:t>
                      </a:r>
                      <a:endParaRPr lang="en-US" sz="18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800" u="none" strike="noStrike" dirty="0" smtClean="0">
                          <a:effectLst/>
                          <a:latin typeface="Verdana" panose="020B0604030504040204" pitchFamily="34" charset="0"/>
                          <a:ea typeface="Verdana" panose="020B0604030504040204" pitchFamily="34" charset="0"/>
                          <a:cs typeface="Verdana" panose="020B0604030504040204" pitchFamily="34" charset="0"/>
                        </a:rPr>
                        <a:t>22%</a:t>
                      </a:r>
                      <a:endParaRPr lang="en-US" sz="18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294640">
                <a:tc>
                  <a:txBody>
                    <a:bodyPr/>
                    <a:lstStyle/>
                    <a:p>
                      <a:pPr algn="l" fontAlgn="b"/>
                      <a:r>
                        <a:rPr lang="en-US" sz="1800" u="none" strike="noStrike">
                          <a:effectLst/>
                          <a:latin typeface="Verdana" panose="020B0604030504040204" pitchFamily="34" charset="0"/>
                          <a:ea typeface="Verdana" panose="020B0604030504040204" pitchFamily="34" charset="0"/>
                          <a:cs typeface="Verdana" panose="020B0604030504040204" pitchFamily="34" charset="0"/>
                        </a:rPr>
                        <a:t>Other (please specify)</a:t>
                      </a:r>
                      <a:endParaRPr lang="en-US" sz="18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800" u="none" strike="noStrike" dirty="0" smtClean="0">
                          <a:effectLst/>
                          <a:latin typeface="Verdana" panose="020B0604030504040204" pitchFamily="34" charset="0"/>
                          <a:ea typeface="Verdana" panose="020B0604030504040204" pitchFamily="34" charset="0"/>
                          <a:cs typeface="Verdana" panose="020B0604030504040204" pitchFamily="34" charset="0"/>
                        </a:rPr>
                        <a:t>24%</a:t>
                      </a:r>
                      <a:endParaRPr lang="en-US" sz="18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Tree>
    <p:extLst>
      <p:ext uri="{BB962C8B-B14F-4D97-AF65-F5344CB8AC3E}">
        <p14:creationId xmlns:p14="http://schemas.microsoft.com/office/powerpoint/2010/main" val="2302252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Annual Training</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29390127"/>
              </p:ext>
            </p:extLst>
          </p:nvPr>
        </p:nvGraphicFramePr>
        <p:xfrm>
          <a:off x="2248252" y="2736433"/>
          <a:ext cx="7025770" cy="2878599"/>
        </p:xfrm>
        <a:graphic>
          <a:graphicData uri="http://schemas.openxmlformats.org/drawingml/2006/table">
            <a:tbl>
              <a:tblPr>
                <a:tableStyleId>{5C22544A-7EE6-4342-B048-85BDC9FD1C3A}</a:tableStyleId>
              </a:tblPr>
              <a:tblGrid>
                <a:gridCol w="4228051"/>
                <a:gridCol w="1544652"/>
                <a:gridCol w="1253067"/>
              </a:tblGrid>
              <a:tr h="508000">
                <a:tc>
                  <a:txBody>
                    <a:bodyPr/>
                    <a:lstStyle/>
                    <a:p>
                      <a:pPr algn="l" fontAlgn="ctr"/>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 </a:t>
                      </a:r>
                      <a:endParaRPr lang="en-US" sz="19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c>
                  <a:txBody>
                    <a:bodyPr/>
                    <a:lstStyle/>
                    <a:p>
                      <a:pPr algn="ctr" fontAlgn="ctr"/>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Yes</a:t>
                      </a:r>
                      <a:endParaRPr lang="en-US" sz="19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c>
                  <a:txBody>
                    <a:bodyPr/>
                    <a:lstStyle/>
                    <a:p>
                      <a:pPr algn="ctr" fontAlgn="ctr"/>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No</a:t>
                      </a:r>
                      <a:endParaRPr lang="en-US" sz="19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r>
              <a:tr h="435539">
                <a:tc>
                  <a:txBody>
                    <a:bodyPr/>
                    <a:lstStyle/>
                    <a:p>
                      <a:pPr algn="l"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For leaders?</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45%</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55%</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69784">
                <a:tc>
                  <a:txBody>
                    <a:bodyPr/>
                    <a:lstStyle/>
                    <a:p>
                      <a:pPr algn="l"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For teachers?</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46%</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54%</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58597">
                <a:tc>
                  <a:txBody>
                    <a:bodyPr/>
                    <a:lstStyle/>
                    <a:p>
                      <a:pPr algn="l"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For other staff and contractors?</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29%</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71%</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503340">
                <a:tc>
                  <a:txBody>
                    <a:bodyPr/>
                    <a:lstStyle/>
                    <a:p>
                      <a:pPr algn="l"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For students?</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29%</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71%</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503339">
                <a:tc>
                  <a:txBody>
                    <a:bodyPr/>
                    <a:lstStyle/>
                    <a:p>
                      <a:pPr algn="l"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For parents?</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20%</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80%</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12</a:t>
            </a:fld>
            <a:endParaRPr lang="en-US"/>
          </a:p>
        </p:txBody>
      </p:sp>
      <p:sp>
        <p:nvSpPr>
          <p:cNvPr id="8" name="Content Placeholder 2"/>
          <p:cNvSpPr txBox="1">
            <a:spLocks/>
          </p:cNvSpPr>
          <p:nvPr/>
        </p:nvSpPr>
        <p:spPr>
          <a:xfrm>
            <a:off x="1733550" y="1871578"/>
            <a:ext cx="8561917" cy="3884508"/>
          </a:xfrm>
          <a:prstGeom prst="rect">
            <a:avLst/>
          </a:prstGeom>
        </p:spPr>
        <p:txBody>
          <a:bodyPr vert="horz" lIns="0" tIns="0" rIns="0" bIns="0" rtlCol="0">
            <a:normAutofit/>
          </a:bodyPr>
          <a:lstStyle>
            <a:lvl1pPr marL="0" indent="0" algn="l" defTabSz="457200" rtl="0" eaLnBrk="1" latinLnBrk="0" hangingPunct="1">
              <a:lnSpc>
                <a:spcPts val="2200"/>
              </a:lnSpc>
              <a:spcBef>
                <a:spcPts val="0"/>
              </a:spcBef>
              <a:buFontTx/>
              <a:buNone/>
              <a:defRPr sz="1500" kern="1200">
                <a:solidFill>
                  <a:schemeClr val="tx1"/>
                </a:solidFill>
                <a:latin typeface="Verdana"/>
                <a:ea typeface="+mn-ea"/>
                <a:cs typeface="+mn-cs"/>
              </a:defRPr>
            </a:lvl1pPr>
            <a:lvl2pPr marL="0" indent="0" algn="l" defTabSz="457200" rtl="0" eaLnBrk="1" latinLnBrk="0" hangingPunct="1">
              <a:spcBef>
                <a:spcPts val="0"/>
              </a:spcBef>
              <a:buFontTx/>
              <a:buNone/>
              <a:defRPr sz="1300" kern="1200">
                <a:solidFill>
                  <a:schemeClr val="tx1"/>
                </a:solidFill>
                <a:latin typeface="Verdana"/>
                <a:ea typeface="+mn-ea"/>
                <a:cs typeface="+mn-cs"/>
              </a:defRPr>
            </a:lvl2pPr>
            <a:lvl3pPr marL="1143000" indent="-228600" algn="l" defTabSz="457200" rtl="0" eaLnBrk="1" latinLnBrk="0" hangingPunct="1">
              <a:spcBef>
                <a:spcPct val="20000"/>
              </a:spcBef>
              <a:buFont typeface="Arial"/>
              <a:buChar char="•"/>
              <a:defRPr sz="1000" kern="1200">
                <a:solidFill>
                  <a:schemeClr val="tx1"/>
                </a:solidFill>
                <a:latin typeface="Verdana"/>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t>Does your school require annual Child Protection training?</a:t>
            </a:r>
            <a:endParaRPr lang="en-GB" sz="2000" dirty="0"/>
          </a:p>
        </p:txBody>
      </p:sp>
    </p:spTree>
    <p:extLst>
      <p:ext uri="{BB962C8B-B14F-4D97-AF65-F5344CB8AC3E}">
        <p14:creationId xmlns:p14="http://schemas.microsoft.com/office/powerpoint/2010/main" val="2970382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Identifying Indicators of Abuse</a:t>
            </a:r>
            <a:endParaRPr lang="en-GB" dirty="0"/>
          </a:p>
        </p:txBody>
      </p:sp>
      <p:sp>
        <p:nvSpPr>
          <p:cNvPr id="3" name="Content Placeholder 2"/>
          <p:cNvSpPr>
            <a:spLocks noGrp="1"/>
          </p:cNvSpPr>
          <p:nvPr>
            <p:ph idx="1"/>
          </p:nvPr>
        </p:nvSpPr>
        <p:spPr/>
        <p:txBody>
          <a:bodyPr/>
          <a:lstStyle/>
          <a:p>
            <a:r>
              <a:rPr lang="en-US" dirty="0"/>
              <a:t>The United Nations defines “child sexual abuse” as “contacts or interaction between a child and an older or more knowledgeable child or adult when the child is being used as an object of gratification for an older child’s or adult’s sexual needs. These contacts or interactions are carried out against the child using fear, trickery, bribery, threats or pressure.”</a:t>
            </a:r>
            <a:endParaRPr lang="en-GB"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065455916"/>
              </p:ext>
            </p:extLst>
          </p:nvPr>
        </p:nvGraphicFramePr>
        <p:xfrm>
          <a:off x="1273085" y="4022012"/>
          <a:ext cx="9686488" cy="1239520"/>
        </p:xfrm>
        <a:graphic>
          <a:graphicData uri="http://schemas.openxmlformats.org/drawingml/2006/table">
            <a:tbl>
              <a:tblPr>
                <a:tableStyleId>{5C22544A-7EE6-4342-B048-85BDC9FD1C3A}</a:tableStyleId>
              </a:tblPr>
              <a:tblGrid>
                <a:gridCol w="4239236"/>
                <a:gridCol w="1353424"/>
                <a:gridCol w="1241571"/>
                <a:gridCol w="1420536"/>
                <a:gridCol w="1431721"/>
              </a:tblGrid>
              <a:tr h="497840">
                <a:tc>
                  <a:txBody>
                    <a:bodyPr/>
                    <a:lstStyle/>
                    <a:p>
                      <a:pPr algn="l" fontAlgn="b"/>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b">
                    <a:solidFill>
                      <a:schemeClr val="bg1"/>
                    </a:solidFill>
                  </a:tcPr>
                </a:tc>
                <a:tc>
                  <a:txBody>
                    <a:bodyPr/>
                    <a:lstStyle/>
                    <a:p>
                      <a:pPr algn="ctr" fontAlgn="ctr"/>
                      <a:r>
                        <a:rPr lang="en-US" sz="1600" u="none" strike="noStrike">
                          <a:effectLst/>
                          <a:latin typeface="Verdana" panose="020B0604030504040204" pitchFamily="34" charset="0"/>
                          <a:ea typeface="Verdana" panose="020B0604030504040204" pitchFamily="34" charset="0"/>
                          <a:cs typeface="Verdana" panose="020B0604030504040204" pitchFamily="34" charset="0"/>
                        </a:rPr>
                        <a:t>Not at all confident</a:t>
                      </a:r>
                      <a:endParaRPr lang="en-US" sz="16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c>
                  <a:txBody>
                    <a:bodyPr/>
                    <a:lstStyle/>
                    <a:p>
                      <a:pPr algn="ctr" fontAlgn="ctr"/>
                      <a:r>
                        <a:rPr lang="en-US" sz="1600" u="none" strike="noStrike">
                          <a:effectLst/>
                          <a:latin typeface="Verdana" panose="020B0604030504040204" pitchFamily="34" charset="0"/>
                          <a:ea typeface="Verdana" panose="020B0604030504040204" pitchFamily="34" charset="0"/>
                          <a:cs typeface="Verdana" panose="020B0604030504040204" pitchFamily="34" charset="0"/>
                        </a:rPr>
                        <a:t>Somewhat confident</a:t>
                      </a:r>
                      <a:endParaRPr lang="en-US" sz="16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c>
                  <a:txBody>
                    <a:bodyPr/>
                    <a:lstStyle/>
                    <a:p>
                      <a:pPr algn="ctr" fontAlgn="ctr"/>
                      <a:r>
                        <a:rPr lang="en-US" sz="1600" u="none" strike="noStrike">
                          <a:effectLst/>
                          <a:latin typeface="Verdana" panose="020B0604030504040204" pitchFamily="34" charset="0"/>
                          <a:ea typeface="Verdana" panose="020B0604030504040204" pitchFamily="34" charset="0"/>
                          <a:cs typeface="Verdana" panose="020B0604030504040204" pitchFamily="34" charset="0"/>
                        </a:rPr>
                        <a:t>Confident</a:t>
                      </a:r>
                      <a:endParaRPr lang="en-US" sz="16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c>
                  <a:txBody>
                    <a:bodyPr/>
                    <a:lstStyle/>
                    <a:p>
                      <a:pPr algn="ctr" fontAlgn="ct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Very confident</a:t>
                      </a:r>
                      <a:endParaRPr lang="en-US" sz="16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r>
              <a:tr h="741680">
                <a:tc>
                  <a:txBody>
                    <a:bodyPr/>
                    <a:lstStyle/>
                    <a:p>
                      <a:pPr algn="l" fontAlgn="b"/>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How confident do you feel in your own ability to identify indicators of child sexual abuse?</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b"/>
                </a:tc>
                <a:tc>
                  <a:txBody>
                    <a:bodyPr/>
                    <a:lstStyle/>
                    <a:p>
                      <a:pPr algn="ctr" fontAlgn="ctr"/>
                      <a:r>
                        <a:rPr lang="en-US" sz="1600" u="none" strike="noStrike" dirty="0" smtClean="0">
                          <a:effectLst/>
                          <a:latin typeface="Verdana" panose="020B0604030504040204" pitchFamily="34" charset="0"/>
                          <a:ea typeface="Verdana" panose="020B0604030504040204" pitchFamily="34" charset="0"/>
                          <a:cs typeface="Verdana" panose="020B0604030504040204" pitchFamily="34" charset="0"/>
                        </a:rPr>
                        <a:t>8%</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600" u="none" strike="noStrike" dirty="0" smtClean="0">
                          <a:effectLst/>
                          <a:latin typeface="Verdana" panose="020B0604030504040204" pitchFamily="34" charset="0"/>
                          <a:ea typeface="Verdana" panose="020B0604030504040204" pitchFamily="34" charset="0"/>
                          <a:cs typeface="Verdana" panose="020B0604030504040204" pitchFamily="34" charset="0"/>
                        </a:rPr>
                        <a:t>41%</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600" u="none" strike="noStrike" dirty="0" smtClean="0">
                          <a:effectLst/>
                          <a:latin typeface="Verdana" panose="020B0604030504040204" pitchFamily="34" charset="0"/>
                          <a:ea typeface="Verdana" panose="020B0604030504040204" pitchFamily="34" charset="0"/>
                          <a:cs typeface="Verdana" panose="020B0604030504040204" pitchFamily="34" charset="0"/>
                        </a:rPr>
                        <a:t>39%</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600" u="none" strike="noStrike" dirty="0" smtClean="0">
                          <a:effectLst/>
                          <a:latin typeface="Verdana" panose="020B0604030504040204" pitchFamily="34" charset="0"/>
                          <a:ea typeface="Verdana" panose="020B0604030504040204" pitchFamily="34" charset="0"/>
                          <a:cs typeface="Verdana" panose="020B0604030504040204" pitchFamily="34" charset="0"/>
                        </a:rPr>
                        <a:t>11%</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Tree>
    <p:extLst>
      <p:ext uri="{BB962C8B-B14F-4D97-AF65-F5344CB8AC3E}">
        <p14:creationId xmlns:p14="http://schemas.microsoft.com/office/powerpoint/2010/main" val="3307785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Confidence in Own Abilities</a:t>
            </a:r>
            <a:endParaRPr lang="en-GB" dirty="0"/>
          </a:p>
        </p:txBody>
      </p:sp>
      <p:sp>
        <p:nvSpPr>
          <p:cNvPr id="3" name="Content Placeholder 2"/>
          <p:cNvSpPr>
            <a:spLocks noGrp="1"/>
          </p:cNvSpPr>
          <p:nvPr>
            <p:ph idx="1"/>
          </p:nvPr>
        </p:nvSpPr>
        <p:spPr>
          <a:xfrm>
            <a:off x="1028875" y="1867947"/>
            <a:ext cx="10301856" cy="4011767"/>
          </a:xfrm>
        </p:spPr>
        <p:txBody>
          <a:bodyPr>
            <a:normAutofit/>
          </a:bodyPr>
          <a:lstStyle/>
          <a:p>
            <a:r>
              <a:rPr lang="en-US" sz="1867" dirty="0"/>
              <a:t>The United Nations defines “sexual exploitation” as “any actual or attempted abuse of a position of vulnerability, differential power, or trust, for sexual purposes, including, but not limited to, profiting monetarily, socially or politically from the sexual exploitation of another.”</a:t>
            </a:r>
            <a:endParaRPr lang="en-GB" sz="1867"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941061100"/>
              </p:ext>
            </p:extLst>
          </p:nvPr>
        </p:nvGraphicFramePr>
        <p:xfrm>
          <a:off x="784843" y="2928402"/>
          <a:ext cx="10972801" cy="3357023"/>
        </p:xfrm>
        <a:graphic>
          <a:graphicData uri="http://schemas.openxmlformats.org/drawingml/2006/table">
            <a:tbl>
              <a:tblPr>
                <a:tableStyleId>{5C22544A-7EE6-4342-B048-85BDC9FD1C3A}</a:tableStyleId>
              </a:tblPr>
              <a:tblGrid>
                <a:gridCol w="6286005"/>
                <a:gridCol w="1171699"/>
                <a:gridCol w="1171699"/>
                <a:gridCol w="1171699"/>
                <a:gridCol w="1171699"/>
              </a:tblGrid>
              <a:tr h="436220">
                <a:tc>
                  <a:txBody>
                    <a:bodyPr/>
                    <a:lstStyle/>
                    <a:p>
                      <a:pPr algn="l" fontAlgn="b"/>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b">
                    <a:solidFill>
                      <a:schemeClr val="bg1"/>
                    </a:solidFill>
                  </a:tcPr>
                </a:tc>
                <a:tc>
                  <a:txBody>
                    <a:bodyPr/>
                    <a:lstStyle/>
                    <a:p>
                      <a:pPr algn="ctr" fontAlgn="ctr"/>
                      <a:r>
                        <a:rPr lang="en-US" sz="1400" u="none" strike="noStrike" dirty="0">
                          <a:effectLst/>
                          <a:latin typeface="Verdana" panose="020B0604030504040204" pitchFamily="34" charset="0"/>
                          <a:ea typeface="Verdana" panose="020B0604030504040204" pitchFamily="34" charset="0"/>
                          <a:cs typeface="Verdana" panose="020B0604030504040204" pitchFamily="34" charset="0"/>
                        </a:rPr>
                        <a:t>Not at all confident</a:t>
                      </a:r>
                      <a:endParaRPr lang="en-US"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solidFill>
                  </a:tcPr>
                </a:tc>
                <a:tc>
                  <a:txBody>
                    <a:bodyPr/>
                    <a:lstStyle/>
                    <a:p>
                      <a:pPr algn="ctr" fontAlgn="ctr"/>
                      <a:r>
                        <a:rPr lang="en-US" sz="1400" u="none" strike="noStrike" dirty="0">
                          <a:effectLst/>
                          <a:latin typeface="Verdana" panose="020B0604030504040204" pitchFamily="34" charset="0"/>
                          <a:ea typeface="Verdana" panose="020B0604030504040204" pitchFamily="34" charset="0"/>
                          <a:cs typeface="Verdana" panose="020B0604030504040204" pitchFamily="34" charset="0"/>
                        </a:rPr>
                        <a:t>Somewhat confident</a:t>
                      </a:r>
                      <a:endParaRPr lang="en-US"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solidFill>
                  </a:tcPr>
                </a:tc>
                <a:tc>
                  <a:txBody>
                    <a:bodyPr/>
                    <a:lstStyle/>
                    <a:p>
                      <a:pPr algn="ctr" fontAlgn="ctr"/>
                      <a:r>
                        <a:rPr lang="en-US" sz="1400" u="none" strike="noStrike" dirty="0">
                          <a:effectLst/>
                          <a:latin typeface="Verdana" panose="020B0604030504040204" pitchFamily="34" charset="0"/>
                          <a:ea typeface="Verdana" panose="020B0604030504040204" pitchFamily="34" charset="0"/>
                          <a:cs typeface="Verdana" panose="020B0604030504040204" pitchFamily="34" charset="0"/>
                        </a:rPr>
                        <a:t>Confident</a:t>
                      </a:r>
                      <a:endParaRPr lang="en-US"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solidFill>
                  </a:tcPr>
                </a:tc>
                <a:tc>
                  <a:txBody>
                    <a:bodyPr/>
                    <a:lstStyle/>
                    <a:p>
                      <a:pPr algn="ctr" fontAlgn="ctr"/>
                      <a:r>
                        <a:rPr lang="en-US" sz="1400" u="none" strike="noStrike" dirty="0">
                          <a:effectLst/>
                          <a:latin typeface="Verdana" panose="020B0604030504040204" pitchFamily="34" charset="0"/>
                          <a:ea typeface="Verdana" panose="020B0604030504040204" pitchFamily="34" charset="0"/>
                          <a:cs typeface="Verdana" panose="020B0604030504040204" pitchFamily="34" charset="0"/>
                        </a:rPr>
                        <a:t>Very confident</a:t>
                      </a:r>
                      <a:endParaRPr lang="en-US"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solidFill>
                  </a:tcPr>
                </a:tc>
              </a:tr>
              <a:tr h="549515">
                <a:tc>
                  <a:txBody>
                    <a:bodyPr/>
                    <a:lstStyle/>
                    <a:p>
                      <a:pPr algn="l" fontAlgn="b"/>
                      <a:r>
                        <a:rPr lang="en-US" sz="1400" u="none" strike="noStrike" dirty="0">
                          <a:effectLst/>
                          <a:latin typeface="Verdana" panose="020B0604030504040204" pitchFamily="34" charset="0"/>
                          <a:ea typeface="Verdana" panose="020B0604030504040204" pitchFamily="34" charset="0"/>
                          <a:cs typeface="Verdana" panose="020B0604030504040204" pitchFamily="34" charset="0"/>
                        </a:rPr>
                        <a:t>How confident do you feel in your own ability to identify indicators of child sexual exploitation?</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10%</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47%</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34%</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9%</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r>
              <a:tr h="536895">
                <a:tc>
                  <a:txBody>
                    <a:bodyPr/>
                    <a:lstStyle/>
                    <a:p>
                      <a:pPr algn="l" fontAlgn="b"/>
                      <a:r>
                        <a:rPr lang="en-US" sz="1400" u="none" strike="noStrike" dirty="0">
                          <a:effectLst/>
                          <a:latin typeface="Verdana" panose="020B0604030504040204" pitchFamily="34" charset="0"/>
                          <a:ea typeface="Verdana" panose="020B0604030504040204" pitchFamily="34" charset="0"/>
                          <a:cs typeface="Verdana" panose="020B0604030504040204" pitchFamily="34" charset="0"/>
                        </a:rPr>
                        <a:t>How confident do you feel in your own ability to identify indicators of child sexual exploitation via the internet (virtual abuse)?</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lumMod val="95000"/>
                      </a:schemeClr>
                    </a:solidFill>
                  </a:tcP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24%</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lumMod val="95000"/>
                      </a:schemeClr>
                    </a:solidFill>
                  </a:tcP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46%</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lumMod val="95000"/>
                      </a:schemeClr>
                    </a:solidFill>
                  </a:tcP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24%</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lumMod val="95000"/>
                      </a:schemeClr>
                    </a:solidFill>
                  </a:tcP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7%</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lumMod val="95000"/>
                      </a:schemeClr>
                    </a:solidFill>
                  </a:tcPr>
                </a:tc>
              </a:tr>
              <a:tr h="525711">
                <a:tc>
                  <a:txBody>
                    <a:bodyPr/>
                    <a:lstStyle/>
                    <a:p>
                      <a:pPr algn="l" fontAlgn="b"/>
                      <a:r>
                        <a:rPr lang="en-US" sz="1400" u="none" strike="noStrike">
                          <a:effectLst/>
                          <a:latin typeface="Verdana" panose="020B0604030504040204" pitchFamily="34" charset="0"/>
                          <a:ea typeface="Verdana" panose="020B0604030504040204" pitchFamily="34" charset="0"/>
                          <a:cs typeface="Verdana" panose="020B0604030504040204" pitchFamily="34" charset="0"/>
                        </a:rPr>
                        <a:t>How confident do you feel in your own ability to talk with a child who discloses abuse or exploitation?</a:t>
                      </a:r>
                      <a:endParaRPr lang="en-US" sz="14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c>
                  <a:txBody>
                    <a:bodyPr/>
                    <a:lstStyle/>
                    <a:p>
                      <a:pPr algn="ctr" fontAlgn="ctr"/>
                      <a:r>
                        <a:rPr lang="en-US" sz="1400" u="none" strike="noStrike">
                          <a:effectLst/>
                          <a:latin typeface="Verdana" panose="020B0604030504040204" pitchFamily="34" charset="0"/>
                          <a:ea typeface="Verdana" panose="020B0604030504040204" pitchFamily="34" charset="0"/>
                          <a:cs typeface="Verdana" panose="020B0604030504040204" pitchFamily="34" charset="0"/>
                        </a:rPr>
                        <a:t>9%</a:t>
                      </a:r>
                      <a:endParaRPr lang="en-US" sz="14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27%</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45%</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19%</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r>
              <a:tr h="525709">
                <a:tc>
                  <a:txBody>
                    <a:bodyPr/>
                    <a:lstStyle/>
                    <a:p>
                      <a:pPr algn="l" fontAlgn="b"/>
                      <a:r>
                        <a:rPr lang="en-US" sz="1400" u="none" strike="noStrike" dirty="0">
                          <a:effectLst/>
                          <a:latin typeface="Verdana" panose="020B0604030504040204" pitchFamily="34" charset="0"/>
                          <a:ea typeface="Verdana" panose="020B0604030504040204" pitchFamily="34" charset="0"/>
                          <a:cs typeface="Verdana" panose="020B0604030504040204" pitchFamily="34" charset="0"/>
                        </a:rPr>
                        <a:t>How confident do you feel in your own ability to follow proper reporting procedures when a child discloses abuse or exploitation?</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lumMod val="95000"/>
                      </a:schemeClr>
                    </a:solidFill>
                  </a:tcP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7%</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lumMod val="95000"/>
                      </a:schemeClr>
                    </a:solidFill>
                  </a:tcP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20%</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lumMod val="95000"/>
                      </a:schemeClr>
                    </a:solidFill>
                  </a:tcP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45%</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lumMod val="95000"/>
                      </a:schemeClr>
                    </a:solidFill>
                  </a:tcP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29%</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solidFill>
                      <a:schemeClr val="bg1">
                        <a:lumMod val="95000"/>
                      </a:schemeClr>
                    </a:solidFill>
                  </a:tcPr>
                </a:tc>
              </a:tr>
              <a:tr h="782973">
                <a:tc>
                  <a:txBody>
                    <a:bodyPr/>
                    <a:lstStyle/>
                    <a:p>
                      <a:pPr algn="l" fontAlgn="b"/>
                      <a:r>
                        <a:rPr lang="en-US" sz="1400" u="none" strike="noStrike">
                          <a:effectLst/>
                          <a:latin typeface="Verdana" panose="020B0604030504040204" pitchFamily="34" charset="0"/>
                          <a:ea typeface="Verdana" panose="020B0604030504040204" pitchFamily="34" charset="0"/>
                          <a:cs typeface="Verdana" panose="020B0604030504040204" pitchFamily="34" charset="0"/>
                        </a:rPr>
                        <a:t>How confident do you feel in your own knowledge of community resources and the legal response to child sexual abuse or exploitation?</a:t>
                      </a:r>
                      <a:endParaRPr lang="en-US" sz="14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21%</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34%</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30%</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c>
                  <a:txBody>
                    <a:bodyPr/>
                    <a:lstStyle/>
                    <a:p>
                      <a:pPr algn="ctr" fontAlgn="ctr"/>
                      <a:r>
                        <a:rPr lang="en-US" sz="1400" u="none" strike="noStrike" dirty="0" smtClean="0">
                          <a:effectLst/>
                          <a:latin typeface="Verdana" panose="020B0604030504040204" pitchFamily="34" charset="0"/>
                          <a:ea typeface="Verdana" panose="020B0604030504040204" pitchFamily="34" charset="0"/>
                          <a:cs typeface="Verdana" panose="020B0604030504040204" pitchFamily="34" charset="0"/>
                        </a:rPr>
                        <a:t>15%</a:t>
                      </a:r>
                      <a:endParaRPr lang="en-US"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00" marR="9500" marT="9500" marB="0" anchor="ctr"/>
                </a:tc>
              </a:tr>
            </a:tbl>
          </a:graphicData>
        </a:graphic>
      </p:graphicFrame>
    </p:spTree>
    <p:extLst>
      <p:ext uri="{BB962C8B-B14F-4D97-AF65-F5344CB8AC3E}">
        <p14:creationId xmlns:p14="http://schemas.microsoft.com/office/powerpoint/2010/main" val="2901032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Training at School</a:t>
            </a:r>
            <a:endParaRPr lang="en-GB" dirty="0"/>
          </a:p>
        </p:txBody>
      </p:sp>
      <p:sp>
        <p:nvSpPr>
          <p:cNvPr id="3" name="Content Placeholder 2"/>
          <p:cNvSpPr>
            <a:spLocks noGrp="1"/>
          </p:cNvSpPr>
          <p:nvPr>
            <p:ph idx="1"/>
          </p:nvPr>
        </p:nvSpPr>
        <p:spPr>
          <a:xfrm>
            <a:off x="950577" y="2096076"/>
            <a:ext cx="3333401" cy="4122440"/>
          </a:xfrm>
        </p:spPr>
        <p:txBody>
          <a:bodyPr/>
          <a:lstStyle/>
          <a:p>
            <a:pPr algn="ctr"/>
            <a:r>
              <a:rPr lang="en-US" dirty="0"/>
              <a:t>Do you think training on child sexual abuse and exploitation is needed at your school?</a:t>
            </a:r>
            <a:endParaRPr lang="en-GB"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664848671"/>
              </p:ext>
            </p:extLst>
          </p:nvPr>
        </p:nvGraphicFramePr>
        <p:xfrm>
          <a:off x="1068110" y="3711543"/>
          <a:ext cx="3098334" cy="599440"/>
        </p:xfrm>
        <a:graphic>
          <a:graphicData uri="http://schemas.openxmlformats.org/drawingml/2006/table">
            <a:tbl>
              <a:tblPr>
                <a:tableStyleId>{5C22544A-7EE6-4342-B048-85BDC9FD1C3A}</a:tableStyleId>
              </a:tblPr>
              <a:tblGrid>
                <a:gridCol w="1342239"/>
                <a:gridCol w="1756095"/>
              </a:tblGrid>
              <a:tr h="294640">
                <a:tc>
                  <a:txBody>
                    <a:bodyPr/>
                    <a:lstStyle/>
                    <a:p>
                      <a:pPr algn="ctr"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Yes</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b"/>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89%</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294640">
                <a:tc>
                  <a:txBody>
                    <a:bodyPr/>
                    <a:lstStyle/>
                    <a:p>
                      <a:pPr algn="ctr"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No</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b"/>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11%</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
        <p:nvSpPr>
          <p:cNvPr id="7" name="Content Placeholder 2"/>
          <p:cNvSpPr txBox="1">
            <a:spLocks/>
          </p:cNvSpPr>
          <p:nvPr/>
        </p:nvSpPr>
        <p:spPr>
          <a:xfrm>
            <a:off x="5578912" y="2096077"/>
            <a:ext cx="5467933" cy="4301407"/>
          </a:xfrm>
          <a:prstGeom prst="rect">
            <a:avLst/>
          </a:prstGeom>
        </p:spPr>
        <p:txBody>
          <a:bodyPr vert="horz" lIns="0" tIns="0" rIns="0" bIns="0" rtlCol="0">
            <a:normAutofit/>
          </a:bodyPr>
          <a:lstStyle>
            <a:lvl1pPr marL="0" indent="0" algn="l" defTabSz="457200" rtl="0" eaLnBrk="1" latinLnBrk="0" hangingPunct="1">
              <a:lnSpc>
                <a:spcPts val="2200"/>
              </a:lnSpc>
              <a:spcBef>
                <a:spcPts val="0"/>
              </a:spcBef>
              <a:buFontTx/>
              <a:buNone/>
              <a:defRPr sz="1500" kern="1200">
                <a:solidFill>
                  <a:schemeClr val="tx1"/>
                </a:solidFill>
                <a:latin typeface="Verdana"/>
                <a:ea typeface="+mn-ea"/>
                <a:cs typeface="+mn-cs"/>
              </a:defRPr>
            </a:lvl1pPr>
            <a:lvl2pPr marL="0" indent="0" algn="l" defTabSz="457200" rtl="0" eaLnBrk="1" latinLnBrk="0" hangingPunct="1">
              <a:spcBef>
                <a:spcPts val="0"/>
              </a:spcBef>
              <a:buFontTx/>
              <a:buNone/>
              <a:defRPr sz="1300" kern="1200">
                <a:solidFill>
                  <a:schemeClr val="tx1"/>
                </a:solidFill>
                <a:latin typeface="Verdana"/>
                <a:ea typeface="+mn-ea"/>
                <a:cs typeface="+mn-cs"/>
              </a:defRPr>
            </a:lvl2pPr>
            <a:lvl3pPr marL="1143000" indent="-228600" algn="l" defTabSz="457200" rtl="0" eaLnBrk="1" latinLnBrk="0" hangingPunct="1">
              <a:spcBef>
                <a:spcPct val="20000"/>
              </a:spcBef>
              <a:buFont typeface="Arial"/>
              <a:buChar char="•"/>
              <a:defRPr sz="1000" kern="1200">
                <a:solidFill>
                  <a:schemeClr val="tx1"/>
                </a:solidFill>
                <a:latin typeface="Verdana"/>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2000" dirty="0"/>
              <a:t>Do you think training on child abuse and exploitation should be required annually?</a:t>
            </a:r>
            <a:endParaRPr lang="en-GB" sz="2000" dirty="0"/>
          </a:p>
        </p:txBody>
      </p:sp>
      <p:graphicFrame>
        <p:nvGraphicFramePr>
          <p:cNvPr id="8" name="Table 7"/>
          <p:cNvGraphicFramePr>
            <a:graphicFrameLocks noGrp="1"/>
          </p:cNvGraphicFramePr>
          <p:nvPr>
            <p:extLst>
              <p:ext uri="{D42A27DB-BD31-4B8C-83A1-F6EECF244321}">
                <p14:modId xmlns:p14="http://schemas.microsoft.com/office/powerpoint/2010/main" val="4120203846"/>
              </p:ext>
            </p:extLst>
          </p:nvPr>
        </p:nvGraphicFramePr>
        <p:xfrm>
          <a:off x="5561745" y="2695146"/>
          <a:ext cx="5807745" cy="3211353"/>
        </p:xfrm>
        <a:graphic>
          <a:graphicData uri="http://schemas.openxmlformats.org/drawingml/2006/table">
            <a:tbl>
              <a:tblPr>
                <a:tableStyleId>{5C22544A-7EE6-4342-B048-85BDC9FD1C3A}</a:tableStyleId>
              </a:tblPr>
              <a:tblGrid>
                <a:gridCol w="2810079"/>
                <a:gridCol w="1666613"/>
                <a:gridCol w="1331053"/>
              </a:tblGrid>
              <a:tr h="508000">
                <a:tc>
                  <a:txBody>
                    <a:bodyPr/>
                    <a:lstStyle/>
                    <a:p>
                      <a:pPr algn="l" fontAlgn="ctr"/>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 </a:t>
                      </a:r>
                      <a:endParaRPr lang="en-US" sz="19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c>
                  <a:txBody>
                    <a:bodyPr/>
                    <a:lstStyle/>
                    <a:p>
                      <a:pPr algn="ctr" fontAlgn="ctr"/>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Yes</a:t>
                      </a:r>
                      <a:endParaRPr lang="en-US" sz="19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c>
                  <a:txBody>
                    <a:bodyPr/>
                    <a:lstStyle/>
                    <a:p>
                      <a:pPr algn="ctr" fontAlgn="ctr"/>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No</a:t>
                      </a:r>
                      <a:endParaRPr lang="en-US" sz="19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r>
              <a:tr h="488660">
                <a:tc>
                  <a:txBody>
                    <a:bodyPr/>
                    <a:lstStyle/>
                    <a:p>
                      <a:pPr algn="l"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For school leaders?</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a:effectLst/>
                          <a:latin typeface="Verdana" panose="020B0604030504040204" pitchFamily="34" charset="0"/>
                          <a:ea typeface="Verdana" panose="020B0604030504040204" pitchFamily="34" charset="0"/>
                          <a:cs typeface="Verdana" panose="020B0604030504040204" pitchFamily="34" charset="0"/>
                        </a:rPr>
                        <a:t>89%</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a:effectLst/>
                          <a:latin typeface="Verdana" panose="020B0604030504040204" pitchFamily="34" charset="0"/>
                          <a:ea typeface="Verdana" panose="020B0604030504040204" pitchFamily="34" charset="0"/>
                          <a:cs typeface="Verdana" panose="020B0604030504040204" pitchFamily="34" charset="0"/>
                        </a:rPr>
                        <a:t>11%</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13856">
                <a:tc>
                  <a:txBody>
                    <a:bodyPr/>
                    <a:lstStyle/>
                    <a:p>
                      <a:pPr algn="l"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For teachers?</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90%</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10%</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704676">
                <a:tc>
                  <a:txBody>
                    <a:bodyPr/>
                    <a:lstStyle/>
                    <a:p>
                      <a:pPr algn="l"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For other staff and contractors?</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82%</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18%</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391485">
                <a:tc>
                  <a:txBody>
                    <a:bodyPr/>
                    <a:lstStyle/>
                    <a:p>
                      <a:pPr algn="l"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For students?</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85%</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15%</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704676">
                <a:tc>
                  <a:txBody>
                    <a:bodyPr/>
                    <a:lstStyle/>
                    <a:p>
                      <a:pPr algn="l"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For parents/family members?</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76%</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24%</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Tree>
    <p:extLst>
      <p:ext uri="{BB962C8B-B14F-4D97-AF65-F5344CB8AC3E}">
        <p14:creationId xmlns:p14="http://schemas.microsoft.com/office/powerpoint/2010/main" val="2189114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Training in Schools</a:t>
            </a:r>
            <a:endParaRPr lang="en-GB" dirty="0"/>
          </a:p>
        </p:txBody>
      </p:sp>
      <p:sp>
        <p:nvSpPr>
          <p:cNvPr id="3" name="Content Placeholder 2"/>
          <p:cNvSpPr>
            <a:spLocks noGrp="1"/>
          </p:cNvSpPr>
          <p:nvPr>
            <p:ph idx="1"/>
          </p:nvPr>
        </p:nvSpPr>
        <p:spPr>
          <a:xfrm>
            <a:off x="1733549" y="2130551"/>
            <a:ext cx="8903691" cy="3625535"/>
          </a:xfrm>
        </p:spPr>
        <p:txBody>
          <a:bodyPr/>
          <a:lstStyle/>
          <a:p>
            <a:r>
              <a:rPr lang="en-US" dirty="0"/>
              <a:t>What are the most effective ways to provide training?  </a:t>
            </a:r>
            <a:r>
              <a:rPr lang="en-US" dirty="0" smtClean="0"/>
              <a:t/>
            </a:r>
            <a:br>
              <a:rPr lang="en-US" dirty="0" smtClean="0"/>
            </a:br>
            <a:r>
              <a:rPr lang="en-US" sz="1600" dirty="0"/>
              <a:t>Rank the following options in order of your preference, with the most effective option ranked “1” and the least effective option ranked “5”.</a:t>
            </a:r>
            <a:endParaRPr lang="en-GB" sz="1600"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16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91112285"/>
              </p:ext>
            </p:extLst>
          </p:nvPr>
        </p:nvGraphicFramePr>
        <p:xfrm>
          <a:off x="1823210" y="3243743"/>
          <a:ext cx="9831898" cy="2275211"/>
        </p:xfrm>
        <a:graphic>
          <a:graphicData uri="http://schemas.openxmlformats.org/drawingml/2006/table">
            <a:tbl>
              <a:tblPr>
                <a:tableStyleId>{5C22544A-7EE6-4342-B048-85BDC9FD1C3A}</a:tableStyleId>
              </a:tblPr>
              <a:tblGrid>
                <a:gridCol w="7863279"/>
                <a:gridCol w="1968619"/>
              </a:tblGrid>
              <a:tr h="425043">
                <a:tc>
                  <a:txBody>
                    <a:bodyPr/>
                    <a:lstStyle/>
                    <a:p>
                      <a:pPr algn="l" fontAlgn="b"/>
                      <a:r>
                        <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rPr>
                        <a:t>In-person group training</a:t>
                      </a:r>
                    </a:p>
                  </a:txBody>
                  <a:tcPr marL="7620" marR="7620" marT="7620" marB="0" anchor="b"/>
                </a:tc>
                <a:tc>
                  <a:txBody>
                    <a:bodyPr/>
                    <a:lstStyle/>
                    <a:p>
                      <a:pPr algn="ctr" fontAlgn="ctr"/>
                      <a:r>
                        <a:rPr lang="en-US" sz="1900" b="0" i="0" u="none" strike="noStrike">
                          <a:effectLst/>
                          <a:latin typeface="Verdana" panose="020B0604030504040204" pitchFamily="34" charset="0"/>
                          <a:ea typeface="Verdana" panose="020B0604030504040204" pitchFamily="34" charset="0"/>
                          <a:cs typeface="Verdana" panose="020B0604030504040204" pitchFamily="34" charset="0"/>
                        </a:rPr>
                        <a:t>1.72</a:t>
                      </a:r>
                    </a:p>
                  </a:txBody>
                  <a:tcPr marL="7620" marR="7620" marT="7620" marB="0" anchor="ctr"/>
                </a:tc>
              </a:tr>
              <a:tr h="480968">
                <a:tc>
                  <a:txBody>
                    <a:bodyPr/>
                    <a:lstStyle/>
                    <a:p>
                      <a:pPr algn="l" fontAlgn="b"/>
                      <a:r>
                        <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rPr>
                        <a:t>In-person individual training</a:t>
                      </a:r>
                    </a:p>
                  </a:txBody>
                  <a:tcPr marL="7620" marR="7620" marT="7620" marB="0" anchor="b"/>
                </a:tc>
                <a:tc>
                  <a:txBody>
                    <a:bodyPr/>
                    <a:lstStyle/>
                    <a:p>
                      <a:pPr algn="ctr" fontAlgn="ctr"/>
                      <a:r>
                        <a:rPr lang="en-US" sz="1900" b="0" i="0" u="none" strike="noStrike">
                          <a:effectLst/>
                          <a:latin typeface="Verdana" panose="020B0604030504040204" pitchFamily="34" charset="0"/>
                          <a:ea typeface="Verdana" panose="020B0604030504040204" pitchFamily="34" charset="0"/>
                          <a:cs typeface="Verdana" panose="020B0604030504040204" pitchFamily="34" charset="0"/>
                        </a:rPr>
                        <a:t>2.93</a:t>
                      </a:r>
                    </a:p>
                  </a:txBody>
                  <a:tcPr marL="7620" marR="7620" marT="7620" marB="0" anchor="ctr"/>
                </a:tc>
              </a:tr>
              <a:tr h="463189">
                <a:tc>
                  <a:txBody>
                    <a:bodyPr/>
                    <a:lstStyle/>
                    <a:p>
                      <a:pPr algn="l" fontAlgn="b"/>
                      <a:r>
                        <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rPr>
                        <a:t>Web-based self-paced training</a:t>
                      </a:r>
                    </a:p>
                  </a:txBody>
                  <a:tcPr marL="7620" marR="7620" marT="7620" marB="0" anchor="b"/>
                </a:tc>
                <a:tc>
                  <a:txBody>
                    <a:bodyPr/>
                    <a:lstStyle/>
                    <a:p>
                      <a:pPr algn="ctr" fontAlgn="ctr"/>
                      <a:r>
                        <a:rPr lang="en-US" sz="1900" b="0" i="0" u="none" strike="noStrike">
                          <a:effectLst/>
                          <a:latin typeface="Verdana" panose="020B0604030504040204" pitchFamily="34" charset="0"/>
                          <a:ea typeface="Verdana" panose="020B0604030504040204" pitchFamily="34" charset="0"/>
                          <a:cs typeface="Verdana" panose="020B0604030504040204" pitchFamily="34" charset="0"/>
                        </a:rPr>
                        <a:t>3.40</a:t>
                      </a:r>
                    </a:p>
                  </a:txBody>
                  <a:tcPr marL="7620" marR="7620" marT="7620" marB="0" anchor="ctr"/>
                </a:tc>
              </a:tr>
              <a:tr h="458599">
                <a:tc>
                  <a:txBody>
                    <a:bodyPr/>
                    <a:lstStyle/>
                    <a:p>
                      <a:pPr algn="l" fontAlgn="b"/>
                      <a:r>
                        <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rPr>
                        <a:t>Web-based group training</a:t>
                      </a:r>
                    </a:p>
                  </a:txBody>
                  <a:tcPr marL="7620" marR="7620" marT="7620" marB="0" anchor="b"/>
                </a:tc>
                <a:tc>
                  <a:txBody>
                    <a:bodyPr/>
                    <a:lstStyle/>
                    <a:p>
                      <a:pPr algn="ctr" fontAlgn="ctr"/>
                      <a:r>
                        <a:rPr lang="en-US" sz="1900" b="0" i="0" u="none" strike="noStrike">
                          <a:effectLst/>
                          <a:latin typeface="Verdana" panose="020B0604030504040204" pitchFamily="34" charset="0"/>
                          <a:ea typeface="Verdana" panose="020B0604030504040204" pitchFamily="34" charset="0"/>
                          <a:cs typeface="Verdana" panose="020B0604030504040204" pitchFamily="34" charset="0"/>
                        </a:rPr>
                        <a:t>3.43</a:t>
                      </a:r>
                    </a:p>
                  </a:txBody>
                  <a:tcPr marL="7620" marR="7620" marT="7620" marB="0" anchor="ctr"/>
                </a:tc>
              </a:tr>
              <a:tr h="447412">
                <a:tc>
                  <a:txBody>
                    <a:bodyPr/>
                    <a:lstStyle/>
                    <a:p>
                      <a:pPr algn="l" fontAlgn="b"/>
                      <a:r>
                        <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rPr>
                        <a:t>Written resources (e.g. handbook, fact sheets, other resources)</a:t>
                      </a:r>
                    </a:p>
                  </a:txBody>
                  <a:tcPr marL="7620" marR="7620" marT="7620" marB="0" anchor="b"/>
                </a:tc>
                <a:tc>
                  <a:txBody>
                    <a:bodyPr/>
                    <a:lstStyle/>
                    <a:p>
                      <a:pPr algn="ctr" fontAlgn="ctr"/>
                      <a:r>
                        <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rPr>
                        <a:t>3.51</a:t>
                      </a:r>
                    </a:p>
                  </a:txBody>
                  <a:tcPr marL="7620" marR="7620" marT="7620" marB="0" anchor="ctr"/>
                </a:tc>
              </a:tr>
            </a:tbl>
          </a:graphicData>
        </a:graphic>
      </p:graphicFrame>
      <p:sp>
        <p:nvSpPr>
          <p:cNvPr id="7" name="TextBox 6"/>
          <p:cNvSpPr txBox="1"/>
          <p:nvPr/>
        </p:nvSpPr>
        <p:spPr>
          <a:xfrm>
            <a:off x="190151" y="3090499"/>
            <a:ext cx="1386804" cy="338554"/>
          </a:xfrm>
          <a:prstGeom prst="rect">
            <a:avLst/>
          </a:prstGeom>
          <a:noFill/>
        </p:spPr>
        <p:txBody>
          <a:bodyPr wrap="square" rtlCol="0">
            <a:spAutoFit/>
          </a:bodyPr>
          <a:lstStyle/>
          <a:p>
            <a:pPr algn="ctr"/>
            <a:r>
              <a:rPr lang="en-GB" sz="1600" dirty="0"/>
              <a:t>Most Effective</a:t>
            </a:r>
          </a:p>
        </p:txBody>
      </p:sp>
      <p:sp>
        <p:nvSpPr>
          <p:cNvPr id="8" name="TextBox 7"/>
          <p:cNvSpPr txBox="1"/>
          <p:nvPr/>
        </p:nvSpPr>
        <p:spPr>
          <a:xfrm>
            <a:off x="190150" y="4971498"/>
            <a:ext cx="1386804" cy="584775"/>
          </a:xfrm>
          <a:prstGeom prst="rect">
            <a:avLst/>
          </a:prstGeom>
          <a:noFill/>
        </p:spPr>
        <p:txBody>
          <a:bodyPr wrap="square" rtlCol="0">
            <a:spAutoFit/>
          </a:bodyPr>
          <a:lstStyle/>
          <a:p>
            <a:pPr algn="ctr"/>
            <a:r>
              <a:rPr lang="en-GB" sz="1600" dirty="0"/>
              <a:t>Least</a:t>
            </a:r>
          </a:p>
          <a:p>
            <a:pPr algn="ctr"/>
            <a:r>
              <a:rPr lang="en-GB" sz="1600" dirty="0"/>
              <a:t>Effective</a:t>
            </a:r>
          </a:p>
        </p:txBody>
      </p:sp>
      <p:cxnSp>
        <p:nvCxnSpPr>
          <p:cNvPr id="10" name="Straight Arrow Connector 9"/>
          <p:cNvCxnSpPr>
            <a:stCxn id="7" idx="2"/>
            <a:endCxn id="8" idx="0"/>
          </p:cNvCxnSpPr>
          <p:nvPr/>
        </p:nvCxnSpPr>
        <p:spPr>
          <a:xfrm flipH="1">
            <a:off x="883552" y="3429053"/>
            <a:ext cx="1" cy="1542445"/>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5967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to Identifying Abuse </a:t>
            </a:r>
            <a:endParaRPr lang="en-GB" dirty="0"/>
          </a:p>
        </p:txBody>
      </p:sp>
      <p:sp>
        <p:nvSpPr>
          <p:cNvPr id="3" name="Content Placeholder 2"/>
          <p:cNvSpPr>
            <a:spLocks noGrp="1"/>
          </p:cNvSpPr>
          <p:nvPr>
            <p:ph idx="1"/>
          </p:nvPr>
        </p:nvSpPr>
        <p:spPr>
          <a:xfrm>
            <a:off x="1565769" y="1883664"/>
            <a:ext cx="9239251" cy="3872423"/>
          </a:xfrm>
        </p:spPr>
        <p:txBody>
          <a:bodyPr>
            <a:normAutofit/>
          </a:bodyPr>
          <a:lstStyle/>
          <a:p>
            <a:r>
              <a:rPr lang="en-US" sz="1867" dirty="0"/>
              <a:t>What do you see as barriers to identifying and responding to possible child sexual abuse and exploitation at your school? (select all that apply)</a:t>
            </a:r>
            <a:endParaRPr lang="en-GB" sz="1867"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dirty="0"/>
          </a:p>
        </p:txBody>
      </p:sp>
      <p:sp>
        <p:nvSpPr>
          <p:cNvPr id="5" name="Slide Number Placeholder 4"/>
          <p:cNvSpPr>
            <a:spLocks noGrp="1"/>
          </p:cNvSpPr>
          <p:nvPr>
            <p:ph type="sldNum" sz="quarter" idx="12"/>
          </p:nvPr>
        </p:nvSpPr>
        <p:spPr/>
        <p:txBody>
          <a:bodyPr/>
          <a:lstStyle/>
          <a:p>
            <a:fld id="{A32431BC-B228-FF4A-866C-44E833231A99}" type="slidenum">
              <a:rPr lang="en-US" smtClean="0"/>
              <a:t>17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228882051"/>
              </p:ext>
            </p:extLst>
          </p:nvPr>
        </p:nvGraphicFramePr>
        <p:xfrm>
          <a:off x="1311147" y="2441058"/>
          <a:ext cx="10122716" cy="3732367"/>
        </p:xfrm>
        <a:graphic>
          <a:graphicData uri="http://schemas.openxmlformats.org/drawingml/2006/table">
            <a:tbl>
              <a:tblPr>
                <a:tableStyleId>{5C22544A-7EE6-4342-B048-85BDC9FD1C3A}</a:tableStyleId>
              </a:tblPr>
              <a:tblGrid>
                <a:gridCol w="7821409"/>
                <a:gridCol w="2301307"/>
              </a:tblGrid>
              <a:tr h="659932">
                <a:tc>
                  <a:txBody>
                    <a:bodyPr/>
                    <a:lstStyle/>
                    <a:p>
                      <a:pPr algn="l" fontAlgn="b"/>
                      <a:r>
                        <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rPr>
                        <a:t>Cultural norms that prevent parents from discussing sexual </a:t>
                      </a:r>
                      <a:r>
                        <a:rPr lang="en-US" sz="1600" b="0" i="0" u="none" strike="noStrike" dirty="0" smtClean="0">
                          <a:effectLst/>
                          <a:latin typeface="Verdana" panose="020B0604030504040204" pitchFamily="34" charset="0"/>
                          <a:ea typeface="Verdana" panose="020B0604030504040204" pitchFamily="34" charset="0"/>
                          <a:cs typeface="Verdana" panose="020B0604030504040204" pitchFamily="34" charset="0"/>
                        </a:rPr>
                        <a:t>abuse/exploitation</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79%</a:t>
                      </a:r>
                    </a:p>
                  </a:txBody>
                  <a:tcPr marL="7620" marR="7620" marT="7620" marB="0" anchor="ctr"/>
                </a:tc>
              </a:tr>
              <a:tr h="302004">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Cultural norms that prevent students from reporting personal information</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74%</a:t>
                      </a:r>
                    </a:p>
                  </a:txBody>
                  <a:tcPr marL="7620" marR="7620" marT="7620" marB="0" anchor="ctr"/>
                </a:tc>
              </a:tr>
              <a:tr h="335560">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Lack of/inadequate parent training</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57%</a:t>
                      </a:r>
                    </a:p>
                  </a:txBody>
                  <a:tcPr marL="7620" marR="7620" marT="7620" marB="0" anchor="ctr"/>
                </a:tc>
              </a:tr>
              <a:tr h="357929">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Lack of/inadequate staff training</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57%</a:t>
                      </a:r>
                    </a:p>
                  </a:txBody>
                  <a:tcPr marL="7620" marR="7620" marT="7620" marB="0" anchor="ctr"/>
                </a:tc>
              </a:tr>
              <a:tr h="302004">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Lack of/inadequate student training</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52%</a:t>
                      </a:r>
                    </a:p>
                  </a:txBody>
                  <a:tcPr marL="7620" marR="7620" marT="7620" marB="0" anchor="ctr"/>
                </a:tc>
              </a:tr>
              <a:tr h="324375">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Fear that the police investigation will be ineffective</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49%</a:t>
                      </a:r>
                    </a:p>
                  </a:txBody>
                  <a:tcPr marL="7620" marR="7620" marT="7620" marB="0" anchor="ctr"/>
                </a:tc>
              </a:tr>
              <a:tr h="313189">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Inadequate community resources for victims and families</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47%</a:t>
                      </a:r>
                    </a:p>
                  </a:txBody>
                  <a:tcPr marL="7620" marR="7620" marT="7620" marB="0" anchor="ctr"/>
                </a:tc>
              </a:tr>
              <a:tr h="578107">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Fear that the student will be removed from school and may be placed in greater danger</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39%</a:t>
                      </a:r>
                    </a:p>
                  </a:txBody>
                  <a:tcPr marL="7620" marR="7620" marT="7620" marB="0" anchor="ctr"/>
                </a:tc>
              </a:tr>
              <a:tr h="559267">
                <a:tc>
                  <a:txBody>
                    <a:bodyPr/>
                    <a:lstStyle/>
                    <a:p>
                      <a:pPr algn="l" fontAlgn="b"/>
                      <a:r>
                        <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rPr>
                        <a:t>Fear that my suspicions may be wrong and I could damage someone’s </a:t>
                      </a:r>
                      <a:r>
                        <a:rPr lang="en-US" sz="1600" b="0" i="0" u="none" strike="noStrike" dirty="0" smtClean="0">
                          <a:effectLst/>
                          <a:latin typeface="Verdana" panose="020B0604030504040204" pitchFamily="34" charset="0"/>
                          <a:ea typeface="Verdana" panose="020B0604030504040204" pitchFamily="34" charset="0"/>
                          <a:cs typeface="Verdana" panose="020B0604030504040204" pitchFamily="34" charset="0"/>
                        </a:rPr>
                        <a:t>reputation/career</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620" marR="7620" marT="7620" marB="0" anchor="b"/>
                </a:tc>
                <a:tc>
                  <a:txBody>
                    <a:bodyPr/>
                    <a:lstStyle/>
                    <a:p>
                      <a:pPr algn="ctr" fontAlgn="ctr"/>
                      <a:r>
                        <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rPr>
                        <a:t>39%</a:t>
                      </a:r>
                    </a:p>
                  </a:txBody>
                  <a:tcPr marL="7620" marR="7620" marT="7620" marB="0" anchor="ctr"/>
                </a:tc>
              </a:tr>
            </a:tbl>
          </a:graphicData>
        </a:graphic>
      </p:graphicFrame>
      <p:sp>
        <p:nvSpPr>
          <p:cNvPr id="7" name="TextBox 6"/>
          <p:cNvSpPr txBox="1"/>
          <p:nvPr/>
        </p:nvSpPr>
        <p:spPr>
          <a:xfrm>
            <a:off x="10146635" y="6077715"/>
            <a:ext cx="1883849" cy="261610"/>
          </a:xfrm>
          <a:prstGeom prst="rect">
            <a:avLst/>
          </a:prstGeom>
          <a:noFill/>
        </p:spPr>
        <p:txBody>
          <a:bodyPr wrap="none" rtlCol="0">
            <a:spAutoFit/>
          </a:bodyPr>
          <a:lstStyle/>
          <a:p>
            <a:r>
              <a:rPr lang="en-GB" sz="1100" i="1" dirty="0">
                <a:solidFill>
                  <a:srgbClr val="A9C823"/>
                </a:solidFill>
                <a:latin typeface="Verdana" panose="020B0604030504040204" pitchFamily="34" charset="0"/>
                <a:ea typeface="Verdana" panose="020B0604030504040204" pitchFamily="34" charset="0"/>
                <a:cs typeface="Verdana" panose="020B0604030504040204" pitchFamily="34" charset="0"/>
              </a:rPr>
              <a:t>Continued on next page</a:t>
            </a:r>
          </a:p>
        </p:txBody>
      </p:sp>
    </p:spTree>
    <p:extLst>
      <p:ext uri="{BB962C8B-B14F-4D97-AF65-F5344CB8AC3E}">
        <p14:creationId xmlns:p14="http://schemas.microsoft.com/office/powerpoint/2010/main" val="3428043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to Identifying Abuse </a:t>
            </a:r>
            <a:r>
              <a:rPr lang="en-GB" sz="1867" dirty="0"/>
              <a:t>(continued)</a:t>
            </a:r>
            <a:r>
              <a:rPr lang="en-GB" dirty="0" smtClean="0"/>
              <a:t> </a:t>
            </a:r>
            <a:endParaRPr lang="en-GB" dirty="0"/>
          </a:p>
        </p:txBody>
      </p:sp>
      <p:sp>
        <p:nvSpPr>
          <p:cNvPr id="3" name="Content Placeholder 2"/>
          <p:cNvSpPr>
            <a:spLocks noGrp="1"/>
          </p:cNvSpPr>
          <p:nvPr>
            <p:ph idx="1"/>
          </p:nvPr>
        </p:nvSpPr>
        <p:spPr>
          <a:xfrm>
            <a:off x="1565769" y="1965960"/>
            <a:ext cx="9239251" cy="3790127"/>
          </a:xfrm>
        </p:spPr>
        <p:txBody>
          <a:bodyPr>
            <a:normAutofit/>
          </a:bodyPr>
          <a:lstStyle/>
          <a:p>
            <a:r>
              <a:rPr lang="en-US" sz="1867" dirty="0"/>
              <a:t>What do you see as barriers to identifying and responding to possible child sexual abuse and exploitation at your school? (select all that apply)</a:t>
            </a:r>
            <a:endParaRPr lang="en-GB" sz="1867"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dirty="0"/>
          </a:p>
        </p:txBody>
      </p:sp>
      <p:sp>
        <p:nvSpPr>
          <p:cNvPr id="5" name="Slide Number Placeholder 4"/>
          <p:cNvSpPr>
            <a:spLocks noGrp="1"/>
          </p:cNvSpPr>
          <p:nvPr>
            <p:ph type="sldNum" sz="quarter" idx="12"/>
          </p:nvPr>
        </p:nvSpPr>
        <p:spPr/>
        <p:txBody>
          <a:bodyPr/>
          <a:lstStyle/>
          <a:p>
            <a:fld id="{A32431BC-B228-FF4A-866C-44E833231A99}" type="slidenum">
              <a:rPr lang="en-US" smtClean="0"/>
              <a:t>18</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260054843"/>
              </p:ext>
            </p:extLst>
          </p:nvPr>
        </p:nvGraphicFramePr>
        <p:xfrm>
          <a:off x="1109984" y="2732890"/>
          <a:ext cx="10102499" cy="3230430"/>
        </p:xfrm>
        <a:graphic>
          <a:graphicData uri="http://schemas.openxmlformats.org/drawingml/2006/table">
            <a:tbl>
              <a:tblPr>
                <a:tableStyleId>{5C22544A-7EE6-4342-B048-85BDC9FD1C3A}</a:tableStyleId>
              </a:tblPr>
              <a:tblGrid>
                <a:gridCol w="7784984"/>
                <a:gridCol w="2317515"/>
              </a:tblGrid>
              <a:tr h="365192">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Fear that intervention will do more harm than good</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36%</a:t>
                      </a:r>
                    </a:p>
                  </a:txBody>
                  <a:tcPr marL="7620" marR="7620" marT="7620" marB="0" anchor="ctr"/>
                </a:tc>
              </a:tr>
              <a:tr h="382097">
                <a:tc>
                  <a:txBody>
                    <a:bodyPr/>
                    <a:lstStyle/>
                    <a:p>
                      <a:pPr algn="l" fontAlgn="b"/>
                      <a:r>
                        <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rPr>
                        <a:t>Lack of school policy and procedures</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34%</a:t>
                      </a:r>
                    </a:p>
                  </a:txBody>
                  <a:tcPr marL="7620" marR="7620" marT="7620" marB="0" anchor="ctr"/>
                </a:tc>
              </a:tr>
              <a:tr h="357931">
                <a:tc>
                  <a:txBody>
                    <a:bodyPr/>
                    <a:lstStyle/>
                    <a:p>
                      <a:pPr algn="l" fontAlgn="b"/>
                      <a:r>
                        <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rPr>
                        <a:t>Lack of school resources to respond effectively to an allegation of abuse</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23%</a:t>
                      </a:r>
                    </a:p>
                  </a:txBody>
                  <a:tcPr marL="7620" marR="7620" marT="7620" marB="0" anchor="ctr"/>
                </a:tc>
              </a:tr>
              <a:tr h="357929">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Fear of retaliation by others</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22%</a:t>
                      </a:r>
                    </a:p>
                  </a:txBody>
                  <a:tcPr marL="7620" marR="7620" marT="7620" marB="0" anchor="ctr"/>
                </a:tc>
              </a:tr>
              <a:tr h="380301">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Fear of damaging a school’s reputation</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21%</a:t>
                      </a:r>
                    </a:p>
                  </a:txBody>
                  <a:tcPr marL="7620" marR="7620" marT="7620" marB="0" anchor="ctr"/>
                </a:tc>
              </a:tr>
              <a:tr h="324375">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Fear of reprisal or liability if my suspicions are proven wrong</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19%</a:t>
                      </a:r>
                    </a:p>
                  </a:txBody>
                  <a:tcPr marL="7620" marR="7620" marT="7620" marB="0" anchor="ctr"/>
                </a:tc>
              </a:tr>
              <a:tr h="380300">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Other (please specify)</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10%</a:t>
                      </a:r>
                    </a:p>
                  </a:txBody>
                  <a:tcPr marL="7620" marR="7620" marT="7620" marB="0" anchor="ctr"/>
                </a:tc>
              </a:tr>
              <a:tr h="346745">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Fear of losing my job is my suspicions are proven wrong</a:t>
                      </a:r>
                    </a:p>
                  </a:txBody>
                  <a:tcPr marL="7620" marR="7620" marT="7620" marB="0" anchor="b"/>
                </a:tc>
                <a:tc>
                  <a:txBody>
                    <a:bodyPr/>
                    <a:lstStyle/>
                    <a:p>
                      <a:pPr algn="ctr" fontAlgn="ctr"/>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8%</a:t>
                      </a:r>
                    </a:p>
                  </a:txBody>
                  <a:tcPr marL="7620" marR="7620" marT="7620" marB="0" anchor="ctr"/>
                </a:tc>
              </a:tr>
              <a:tr h="335560">
                <a:tc>
                  <a:txBody>
                    <a:bodyPr/>
                    <a:lstStyle/>
                    <a:p>
                      <a:pPr algn="l" fontAlgn="b"/>
                      <a:r>
                        <a:rPr lang="en-US" sz="1600" b="0" i="0" u="none" strike="noStrike">
                          <a:effectLst/>
                          <a:latin typeface="Verdana" panose="020B0604030504040204" pitchFamily="34" charset="0"/>
                          <a:ea typeface="Verdana" panose="020B0604030504040204" pitchFamily="34" charset="0"/>
                          <a:cs typeface="Verdana" panose="020B0604030504040204" pitchFamily="34" charset="0"/>
                        </a:rPr>
                        <a:t>Fear of loss of insurance coverage and/or liability</a:t>
                      </a:r>
                    </a:p>
                  </a:txBody>
                  <a:tcPr marL="7620" marR="7620" marT="7620" marB="0" anchor="b"/>
                </a:tc>
                <a:tc>
                  <a:txBody>
                    <a:bodyPr/>
                    <a:lstStyle/>
                    <a:p>
                      <a:pPr algn="ctr" fontAlgn="ctr"/>
                      <a:r>
                        <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rPr>
                        <a:t>4%</a:t>
                      </a:r>
                    </a:p>
                  </a:txBody>
                  <a:tcPr marL="7620" marR="7620" marT="7620" marB="0" anchor="ctr"/>
                </a:tc>
              </a:tr>
            </a:tbl>
          </a:graphicData>
        </a:graphic>
      </p:graphicFrame>
    </p:spTree>
    <p:extLst>
      <p:ext uri="{BB962C8B-B14F-4D97-AF65-F5344CB8AC3E}">
        <p14:creationId xmlns:p14="http://schemas.microsoft.com/office/powerpoint/2010/main" val="2845207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Thank You</a:t>
            </a:r>
            <a:endParaRPr lang="en-GB" dirty="0"/>
          </a:p>
        </p:txBody>
      </p:sp>
      <p:sp>
        <p:nvSpPr>
          <p:cNvPr id="2" name="Footer Placeholder 1"/>
          <p:cNvSpPr>
            <a:spLocks noGrp="1"/>
          </p:cNvSpPr>
          <p:nvPr>
            <p:ph type="ftr" sz="quarter" idx="11"/>
          </p:nvPr>
        </p:nvSpPr>
        <p:spPr/>
        <p:txBody>
          <a:bodyPr/>
          <a:lstStyle/>
          <a:p>
            <a:r>
              <a:rPr lang="en-US" smtClean="0"/>
              <a:t>Survey administered by Council of International Schools | June-September 2015</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19</a:t>
            </a:fld>
            <a:endParaRPr lang="en-US" dirty="0"/>
          </a:p>
        </p:txBody>
      </p:sp>
    </p:spTree>
    <p:extLst>
      <p:ext uri="{BB962C8B-B14F-4D97-AF65-F5344CB8AC3E}">
        <p14:creationId xmlns:p14="http://schemas.microsoft.com/office/powerpoint/2010/main" val="3653812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Survey Overview</a:t>
            </a:r>
            <a:endParaRPr lang="en-GB" dirty="0"/>
          </a:p>
        </p:txBody>
      </p:sp>
      <p:sp>
        <p:nvSpPr>
          <p:cNvPr id="3" name="Content Placeholder 2"/>
          <p:cNvSpPr>
            <a:spLocks noGrp="1"/>
          </p:cNvSpPr>
          <p:nvPr>
            <p:ph idx="1"/>
          </p:nvPr>
        </p:nvSpPr>
        <p:spPr/>
        <p:txBody>
          <a:bodyPr/>
          <a:lstStyle/>
          <a:p>
            <a:pPr marL="380990" indent="-380990">
              <a:spcAft>
                <a:spcPts val="800"/>
              </a:spcAft>
              <a:buFont typeface="Arial" panose="020B0604020202020204" pitchFamily="34" charset="0"/>
              <a:buChar char="•"/>
            </a:pPr>
            <a:r>
              <a:rPr lang="en-GB" dirty="0" smtClean="0"/>
              <a:t>Survey consisted of 27 questions; administered through SurveyMonkey.com</a:t>
            </a:r>
          </a:p>
          <a:p>
            <a:pPr marL="380990" indent="-380990">
              <a:spcAft>
                <a:spcPts val="800"/>
              </a:spcAft>
              <a:buFont typeface="Arial" panose="020B0604020202020204" pitchFamily="34" charset="0"/>
              <a:buChar char="•"/>
            </a:pPr>
            <a:r>
              <a:rPr lang="en-GB" dirty="0" smtClean="0"/>
              <a:t>Survey data collected from 11 June to 27 September</a:t>
            </a:r>
          </a:p>
          <a:p>
            <a:pPr marL="380990" indent="-380990">
              <a:spcAft>
                <a:spcPts val="800"/>
              </a:spcAft>
              <a:buFont typeface="Arial" panose="020B0604020202020204" pitchFamily="34" charset="0"/>
              <a:buChar char="•"/>
            </a:pPr>
            <a:r>
              <a:rPr lang="en-GB" dirty="0" smtClean="0"/>
              <a:t>716 total responses</a:t>
            </a:r>
          </a:p>
          <a:p>
            <a:pPr marL="380990" indent="-380990">
              <a:buFont typeface="Arial" panose="020B0604020202020204" pitchFamily="34" charset="0"/>
              <a:buChar char="•"/>
            </a:pPr>
            <a:endParaRPr lang="en-GB" dirty="0" smtClean="0"/>
          </a:p>
          <a:p>
            <a:r>
              <a:rPr lang="en-GB" dirty="0" smtClean="0"/>
              <a:t> </a:t>
            </a:r>
            <a:endParaRPr lang="en-GB" dirty="0"/>
          </a:p>
        </p:txBody>
      </p:sp>
      <p:sp>
        <p:nvSpPr>
          <p:cNvPr id="4" name="Footer Placeholder 3"/>
          <p:cNvSpPr>
            <a:spLocks noGrp="1"/>
          </p:cNvSpPr>
          <p:nvPr>
            <p:ph type="ftr" sz="quarter" idx="11"/>
          </p:nvPr>
        </p:nvSpPr>
        <p:spPr/>
        <p:txBody>
          <a:bodyPr/>
          <a:lstStyle/>
          <a:p>
            <a:r>
              <a:rPr lang="en-US" dirty="0" smtClean="0"/>
              <a:t>Survey administered by Council of International Schools | June-September 2015</a:t>
            </a:r>
            <a:endParaRPr lang="nl-NL" dirty="0"/>
          </a:p>
        </p:txBody>
      </p:sp>
      <p:sp>
        <p:nvSpPr>
          <p:cNvPr id="5" name="Slide Number Placeholder 4"/>
          <p:cNvSpPr>
            <a:spLocks noGrp="1"/>
          </p:cNvSpPr>
          <p:nvPr>
            <p:ph type="sldNum" sz="quarter" idx="12"/>
          </p:nvPr>
        </p:nvSpPr>
        <p:spPr/>
        <p:txBody>
          <a:bodyPr/>
          <a:lstStyle/>
          <a:p>
            <a:fld id="{A32431BC-B228-FF4A-866C-44E833231A99}" type="slidenum">
              <a:rPr lang="en-US" smtClean="0"/>
              <a:t>2</a:t>
            </a:fld>
            <a:endParaRPr lang="en-US"/>
          </a:p>
        </p:txBody>
      </p:sp>
    </p:spTree>
    <p:extLst>
      <p:ext uri="{BB962C8B-B14F-4D97-AF65-F5344CB8AC3E}">
        <p14:creationId xmlns:p14="http://schemas.microsoft.com/office/powerpoint/2010/main" val="4145310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Respondents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12909974"/>
              </p:ext>
            </p:extLst>
          </p:nvPr>
        </p:nvGraphicFramePr>
        <p:xfrm>
          <a:off x="3537439" y="2965808"/>
          <a:ext cx="4954137" cy="2265528"/>
        </p:xfrm>
        <a:graphic>
          <a:graphicData uri="http://schemas.openxmlformats.org/drawingml/2006/table">
            <a:tbl>
              <a:tblPr>
                <a:tableStyleId>{5C22544A-7EE6-4342-B048-85BDC9FD1C3A}</a:tableStyleId>
              </a:tblPr>
              <a:tblGrid>
                <a:gridCol w="3165815"/>
                <a:gridCol w="1788322"/>
              </a:tblGrid>
              <a:tr h="518044">
                <a:tc>
                  <a:txBody>
                    <a:bodyPr/>
                    <a:lstStyle/>
                    <a:p>
                      <a:pPr algn="l" fontAlgn="b"/>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Head of school/division</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620" marR="7620" marT="7620" marB="0" anchor="b"/>
                </a:tc>
                <a:tc>
                  <a:txBody>
                    <a:bodyPr/>
                    <a:lstStyle/>
                    <a:p>
                      <a:pPr algn="ctr" fontAlgn="ct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46%</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620" marR="7620" marT="7620" marB="0" anchor="ctr"/>
                </a:tc>
              </a:tr>
              <a:tr h="436871">
                <a:tc>
                  <a:txBody>
                    <a:bodyPr/>
                    <a:lstStyle/>
                    <a:p>
                      <a:pPr algn="l" fontAlgn="b"/>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Counselor</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620" marR="7620" marT="7620" marB="0" anchor="b"/>
                </a:tc>
                <a:tc>
                  <a:txBody>
                    <a:bodyPr/>
                    <a:lstStyle/>
                    <a:p>
                      <a:pPr algn="ctr" fontAlgn="ctr"/>
                      <a:r>
                        <a:rPr lang="en-US" sz="1600" u="none" strike="noStrike">
                          <a:effectLst/>
                          <a:latin typeface="Verdana" panose="020B0604030504040204" pitchFamily="34" charset="0"/>
                          <a:ea typeface="Verdana" panose="020B0604030504040204" pitchFamily="34" charset="0"/>
                          <a:cs typeface="Verdana" panose="020B0604030504040204" pitchFamily="34" charset="0"/>
                        </a:rPr>
                        <a:t>26%</a:t>
                      </a:r>
                      <a:endParaRPr lang="en-US" sz="16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7620" marR="7620" marT="7620" marB="0" anchor="ctr"/>
                </a:tc>
              </a:tr>
              <a:tr h="436871">
                <a:tc>
                  <a:txBody>
                    <a:bodyPr/>
                    <a:lstStyle/>
                    <a:p>
                      <a:pPr algn="l" fontAlgn="b"/>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Teacher</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620" marR="7620" marT="7620" marB="0" anchor="b"/>
                </a:tc>
                <a:tc>
                  <a:txBody>
                    <a:bodyPr/>
                    <a:lstStyle/>
                    <a:p>
                      <a:pPr algn="ctr" fontAlgn="ct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12%</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620" marR="7620" marT="7620" marB="0" anchor="ctr"/>
                </a:tc>
              </a:tr>
              <a:tr h="436871">
                <a:tc>
                  <a:txBody>
                    <a:bodyPr/>
                    <a:lstStyle/>
                    <a:p>
                      <a:pPr algn="l" fontAlgn="b"/>
                      <a:r>
                        <a:rPr lang="en-US" sz="1600" u="none" strike="noStrike">
                          <a:effectLst/>
                          <a:latin typeface="Verdana" panose="020B0604030504040204" pitchFamily="34" charset="0"/>
                          <a:ea typeface="Verdana" panose="020B0604030504040204" pitchFamily="34" charset="0"/>
                          <a:cs typeface="Verdana" panose="020B0604030504040204" pitchFamily="34" charset="0"/>
                        </a:rPr>
                        <a:t>Health care provider</a:t>
                      </a:r>
                      <a:endParaRPr lang="en-US" sz="16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7620" marR="7620" marT="7620" marB="0" anchor="b"/>
                </a:tc>
                <a:tc>
                  <a:txBody>
                    <a:bodyPr/>
                    <a:lstStyle/>
                    <a:p>
                      <a:pPr algn="ctr" fontAlgn="ct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1%</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620" marR="7620" marT="7620" marB="0" anchor="ctr"/>
                </a:tc>
              </a:tr>
              <a:tr h="436871">
                <a:tc>
                  <a:txBody>
                    <a:bodyPr/>
                    <a:lstStyle/>
                    <a:p>
                      <a:pPr algn="l" fontAlgn="b"/>
                      <a:r>
                        <a:rPr lang="en-US" sz="1600" u="none" strike="noStrike">
                          <a:effectLst/>
                          <a:latin typeface="Verdana" panose="020B0604030504040204" pitchFamily="34" charset="0"/>
                          <a:ea typeface="Verdana" panose="020B0604030504040204" pitchFamily="34" charset="0"/>
                          <a:cs typeface="Verdana" panose="020B0604030504040204" pitchFamily="34" charset="0"/>
                        </a:rPr>
                        <a:t>Other (please specify)</a:t>
                      </a:r>
                      <a:endParaRPr lang="en-US" sz="16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7620" marR="7620" marT="7620" marB="0" anchor="b"/>
                </a:tc>
                <a:tc>
                  <a:txBody>
                    <a:bodyPr/>
                    <a:lstStyle/>
                    <a:p>
                      <a:pPr algn="ctr" fontAlgn="ct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15%</a:t>
                      </a:r>
                      <a:endParaRPr lang="en-US" sz="16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7620" marR="7620" marT="7620" marB="0" anchor="ctr"/>
                </a:tc>
              </a:tr>
            </a:tbl>
          </a:graphicData>
        </a:graphic>
      </p:graphicFrame>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3</a:t>
            </a:fld>
            <a:endParaRPr lang="en-US" dirty="0"/>
          </a:p>
        </p:txBody>
      </p:sp>
      <p:sp>
        <p:nvSpPr>
          <p:cNvPr id="7" name="Content Placeholder 2"/>
          <p:cNvSpPr txBox="1">
            <a:spLocks/>
          </p:cNvSpPr>
          <p:nvPr/>
        </p:nvSpPr>
        <p:spPr>
          <a:xfrm>
            <a:off x="1733550" y="2292824"/>
            <a:ext cx="8561917" cy="3463263"/>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GB" dirty="0" smtClean="0"/>
              <a:t>Your role in the school:</a:t>
            </a:r>
          </a:p>
          <a:p>
            <a:endParaRPr lang="en-GB" dirty="0"/>
          </a:p>
        </p:txBody>
      </p:sp>
    </p:spTree>
    <p:extLst>
      <p:ext uri="{BB962C8B-B14F-4D97-AF65-F5344CB8AC3E}">
        <p14:creationId xmlns:p14="http://schemas.microsoft.com/office/powerpoint/2010/main" val="926088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Written Policy on Child Protection</a:t>
            </a:r>
            <a:endParaRPr lang="en-GB" dirty="0"/>
          </a:p>
        </p:txBody>
      </p:sp>
      <p:sp>
        <p:nvSpPr>
          <p:cNvPr id="3" name="Content Placeholder 2"/>
          <p:cNvSpPr>
            <a:spLocks noGrp="1"/>
          </p:cNvSpPr>
          <p:nvPr>
            <p:ph idx="1"/>
          </p:nvPr>
        </p:nvSpPr>
        <p:spPr>
          <a:xfrm>
            <a:off x="1733550" y="1818106"/>
            <a:ext cx="8561917" cy="3937981"/>
          </a:xfrm>
        </p:spPr>
        <p:txBody>
          <a:bodyPr/>
          <a:lstStyle/>
          <a:p>
            <a:r>
              <a:rPr lang="en-GB" dirty="0" smtClean="0"/>
              <a:t>Does your school have a written policy on child protection?</a:t>
            </a:r>
          </a:p>
          <a:p>
            <a:endParaRPr lang="en-GB" dirty="0"/>
          </a:p>
          <a:p>
            <a:endParaRPr lang="en-GB" dirty="0" smtClean="0"/>
          </a:p>
          <a:p>
            <a:endParaRPr lang="en-GB" dirty="0"/>
          </a:p>
          <a:p>
            <a:endParaRPr lang="en-GB" dirty="0" smtClean="0"/>
          </a:p>
          <a:p>
            <a:r>
              <a:rPr lang="en-US" dirty="0" smtClean="0"/>
              <a:t>Does </a:t>
            </a:r>
            <a:r>
              <a:rPr lang="en-US" dirty="0"/>
              <a:t>the policy clearly indicate areas of responsibility for child protection?</a:t>
            </a:r>
            <a:endParaRPr lang="en-GB" dirty="0" smtClean="0"/>
          </a:p>
          <a:p>
            <a:endParaRPr lang="en-GB"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032920407"/>
              </p:ext>
            </p:extLst>
          </p:nvPr>
        </p:nvGraphicFramePr>
        <p:xfrm>
          <a:off x="4117475" y="2556043"/>
          <a:ext cx="2777067" cy="599440"/>
        </p:xfrm>
        <a:graphic>
          <a:graphicData uri="http://schemas.openxmlformats.org/drawingml/2006/table">
            <a:tbl>
              <a:tblPr>
                <a:tableStyleId>{5C22544A-7EE6-4342-B048-85BDC9FD1C3A}</a:tableStyleId>
              </a:tblPr>
              <a:tblGrid>
                <a:gridCol w="1524000"/>
                <a:gridCol w="1253067"/>
              </a:tblGrid>
              <a:tr h="294640">
                <a:tc>
                  <a:txBody>
                    <a:bodyPr/>
                    <a:lstStyle/>
                    <a:p>
                      <a:pPr algn="ctr"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Yes</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b"/>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72%</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294640">
                <a:tc>
                  <a:txBody>
                    <a:bodyPr/>
                    <a:lstStyle/>
                    <a:p>
                      <a:pPr algn="ctr"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No</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b"/>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28%</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6640866"/>
              </p:ext>
            </p:extLst>
          </p:nvPr>
        </p:nvGraphicFramePr>
        <p:xfrm>
          <a:off x="4117475" y="4684295"/>
          <a:ext cx="2748546" cy="599440"/>
        </p:xfrm>
        <a:graphic>
          <a:graphicData uri="http://schemas.openxmlformats.org/drawingml/2006/table">
            <a:tbl>
              <a:tblPr>
                <a:tableStyleId>{5C22544A-7EE6-4342-B048-85BDC9FD1C3A}</a:tableStyleId>
              </a:tblPr>
              <a:tblGrid>
                <a:gridCol w="1507957"/>
                <a:gridCol w="1240589"/>
              </a:tblGrid>
              <a:tr h="294640">
                <a:tc>
                  <a:txBody>
                    <a:bodyPr/>
                    <a:lstStyle/>
                    <a:p>
                      <a:pPr algn="ctr"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Yes</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b"/>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68%</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294640">
                <a:tc>
                  <a:txBody>
                    <a:bodyPr/>
                    <a:lstStyle/>
                    <a:p>
                      <a:pPr algn="ctr"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No</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b"/>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32%</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Tree>
    <p:extLst>
      <p:ext uri="{BB962C8B-B14F-4D97-AF65-F5344CB8AC3E}">
        <p14:creationId xmlns:p14="http://schemas.microsoft.com/office/powerpoint/2010/main" val="3696055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Code of Conduct</a:t>
            </a:r>
            <a:endParaRPr lang="en-GB" dirty="0"/>
          </a:p>
        </p:txBody>
      </p:sp>
      <p:sp>
        <p:nvSpPr>
          <p:cNvPr id="3" name="Content Placeholder 2"/>
          <p:cNvSpPr>
            <a:spLocks noGrp="1"/>
          </p:cNvSpPr>
          <p:nvPr>
            <p:ph idx="1"/>
          </p:nvPr>
        </p:nvSpPr>
        <p:spPr>
          <a:xfrm>
            <a:off x="1097280" y="1845734"/>
            <a:ext cx="10058400" cy="4023360"/>
          </a:xfrm>
        </p:spPr>
        <p:txBody>
          <a:bodyPr/>
          <a:lstStyle/>
          <a:p>
            <a:r>
              <a:rPr lang="en-US" dirty="0"/>
              <a:t>Does your school have a Code of Conduct specifying acceptable behavior according to roles and responsibilities</a:t>
            </a:r>
            <a:r>
              <a:rPr lang="en-US" dirty="0" smtClean="0"/>
              <a:t>?</a:t>
            </a:r>
          </a:p>
          <a:p>
            <a:endParaRPr lang="en-US" dirty="0"/>
          </a:p>
          <a:p>
            <a:endParaRPr lang="en-US" dirty="0" smtClean="0"/>
          </a:p>
          <a:p>
            <a:endParaRPr lang="en-US" dirty="0"/>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65598497"/>
              </p:ext>
            </p:extLst>
          </p:nvPr>
        </p:nvGraphicFramePr>
        <p:xfrm>
          <a:off x="4053307" y="2678497"/>
          <a:ext cx="3112168" cy="599440"/>
        </p:xfrm>
        <a:graphic>
          <a:graphicData uri="http://schemas.openxmlformats.org/drawingml/2006/table">
            <a:tbl>
              <a:tblPr>
                <a:tableStyleId>{5C22544A-7EE6-4342-B048-85BDC9FD1C3A}</a:tableStyleId>
              </a:tblPr>
              <a:tblGrid>
                <a:gridCol w="1593515"/>
                <a:gridCol w="1518653"/>
              </a:tblGrid>
              <a:tr h="294640">
                <a:tc>
                  <a:txBody>
                    <a:bodyPr/>
                    <a:lstStyle/>
                    <a:p>
                      <a:pPr algn="ctr"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Yes</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b"/>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80%</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294640">
                <a:tc>
                  <a:txBody>
                    <a:bodyPr/>
                    <a:lstStyle/>
                    <a:p>
                      <a:pPr algn="ctr"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No</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b"/>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20%</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Tree>
    <p:extLst>
      <p:ext uri="{BB962C8B-B14F-4D97-AF65-F5344CB8AC3E}">
        <p14:creationId xmlns:p14="http://schemas.microsoft.com/office/powerpoint/2010/main" val="1039384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Frequency of Updates</a:t>
            </a:r>
            <a:endParaRPr lang="en-GB" dirty="0"/>
          </a:p>
        </p:txBody>
      </p:sp>
      <p:sp>
        <p:nvSpPr>
          <p:cNvPr id="3" name="Content Placeholder 2"/>
          <p:cNvSpPr>
            <a:spLocks noGrp="1"/>
          </p:cNvSpPr>
          <p:nvPr>
            <p:ph idx="1"/>
          </p:nvPr>
        </p:nvSpPr>
        <p:spPr/>
        <p:txBody>
          <a:bodyPr/>
          <a:lstStyle/>
          <a:p>
            <a:r>
              <a:rPr lang="en-US" dirty="0"/>
              <a:t>How often are your Child Protection policies and procedures reviewed and updated?</a:t>
            </a:r>
          </a:p>
          <a:p>
            <a:endParaRPr lang="en-GB"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919388560"/>
              </p:ext>
            </p:extLst>
          </p:nvPr>
        </p:nvGraphicFramePr>
        <p:xfrm>
          <a:off x="3828716" y="2876883"/>
          <a:ext cx="3725334" cy="1657686"/>
        </p:xfrm>
        <a:graphic>
          <a:graphicData uri="http://schemas.openxmlformats.org/drawingml/2006/table">
            <a:tbl>
              <a:tblPr>
                <a:tableStyleId>{5C22544A-7EE6-4342-B048-85BDC9FD1C3A}</a:tableStyleId>
              </a:tblPr>
              <a:tblGrid>
                <a:gridCol w="2472267"/>
                <a:gridCol w="1253067"/>
              </a:tblGrid>
              <a:tr h="417096">
                <a:tc>
                  <a:txBody>
                    <a:bodyPr/>
                    <a:lstStyle/>
                    <a:p>
                      <a:pPr algn="ctr"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Regularly</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26%</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17095">
                <a:tc>
                  <a:txBody>
                    <a:bodyPr/>
                    <a:lstStyle/>
                    <a:p>
                      <a:pPr algn="ctr"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Each term</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2%</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06400">
                <a:tc>
                  <a:txBody>
                    <a:bodyPr/>
                    <a:lstStyle/>
                    <a:p>
                      <a:pPr algn="ctr"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Annually</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47%</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17095">
                <a:tc>
                  <a:txBody>
                    <a:bodyPr/>
                    <a:lstStyle/>
                    <a:p>
                      <a:pPr algn="ctr"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Not at all</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25%</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Tree>
    <p:extLst>
      <p:ext uri="{BB962C8B-B14F-4D97-AF65-F5344CB8AC3E}">
        <p14:creationId xmlns:p14="http://schemas.microsoft.com/office/powerpoint/2010/main" val="580146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Reporting Process</a:t>
            </a:r>
            <a:endParaRPr lang="en-GB" dirty="0"/>
          </a:p>
        </p:txBody>
      </p:sp>
      <p:sp>
        <p:nvSpPr>
          <p:cNvPr id="3" name="Content Placeholder 2"/>
          <p:cNvSpPr>
            <a:spLocks noGrp="1"/>
          </p:cNvSpPr>
          <p:nvPr>
            <p:ph idx="1"/>
          </p:nvPr>
        </p:nvSpPr>
        <p:spPr>
          <a:xfrm>
            <a:off x="1016635" y="2061706"/>
            <a:ext cx="5080952" cy="3726141"/>
          </a:xfrm>
        </p:spPr>
        <p:txBody>
          <a:bodyPr/>
          <a:lstStyle/>
          <a:p>
            <a:pPr algn="ctr"/>
            <a:r>
              <a:rPr lang="en-US" dirty="0"/>
              <a:t>Does your school have a process in place for internal reporting of suspected/known abuse? </a:t>
            </a:r>
            <a:endParaRPr lang="en-GB"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80852143"/>
              </p:ext>
            </p:extLst>
          </p:nvPr>
        </p:nvGraphicFramePr>
        <p:xfrm>
          <a:off x="499006" y="3039036"/>
          <a:ext cx="5973509" cy="2325635"/>
        </p:xfrm>
        <a:graphic>
          <a:graphicData uri="http://schemas.openxmlformats.org/drawingml/2006/table">
            <a:tbl>
              <a:tblPr>
                <a:tableStyleId>{5C22544A-7EE6-4342-B048-85BDC9FD1C3A}</a:tableStyleId>
              </a:tblPr>
              <a:tblGrid>
                <a:gridCol w="3660615"/>
                <a:gridCol w="1192305"/>
                <a:gridCol w="1120589"/>
              </a:tblGrid>
              <a:tr h="717303">
                <a:tc>
                  <a:txBody>
                    <a:bodyPr/>
                    <a:lstStyle/>
                    <a:p>
                      <a:pPr algn="l" fontAlgn="ctr"/>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 </a:t>
                      </a:r>
                      <a:endParaRPr lang="en-US" sz="19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c>
                  <a:txBody>
                    <a:bodyPr/>
                    <a:lstStyle/>
                    <a:p>
                      <a:pPr algn="ctr" fontAlgn="ctr"/>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Yes</a:t>
                      </a:r>
                      <a:endParaRPr lang="en-US" sz="19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c>
                  <a:txBody>
                    <a:bodyPr/>
                    <a:lstStyle/>
                    <a:p>
                      <a:pPr algn="ctr" fontAlgn="ctr"/>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No</a:t>
                      </a:r>
                      <a:endParaRPr lang="en-US" sz="19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solidFill>
                      <a:schemeClr val="bg1"/>
                    </a:solidFill>
                  </a:tcPr>
                </a:tc>
              </a:tr>
              <a:tr h="399827">
                <a:tc>
                  <a:txBody>
                    <a:bodyPr/>
                    <a:lstStyle/>
                    <a:p>
                      <a:pPr algn="l"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For staff?</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85%</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15%</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395705">
                <a:tc>
                  <a:txBody>
                    <a:bodyPr/>
                    <a:lstStyle/>
                    <a:p>
                      <a:pPr algn="l"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For contractors?</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45%</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55%</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17095">
                <a:tc>
                  <a:txBody>
                    <a:bodyPr/>
                    <a:lstStyle/>
                    <a:p>
                      <a:pPr algn="l"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For students?</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76%</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24%</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395705">
                <a:tc>
                  <a:txBody>
                    <a:bodyPr/>
                    <a:lstStyle/>
                    <a:p>
                      <a:pPr algn="l"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For parents/family member?</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66%</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34%</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
        <p:nvSpPr>
          <p:cNvPr id="8" name="Content Placeholder 2"/>
          <p:cNvSpPr txBox="1">
            <a:spLocks/>
          </p:cNvSpPr>
          <p:nvPr/>
        </p:nvSpPr>
        <p:spPr>
          <a:xfrm>
            <a:off x="7674651" y="2441059"/>
            <a:ext cx="3675529" cy="3952111"/>
          </a:xfrm>
          <a:prstGeom prst="rect">
            <a:avLst/>
          </a:prstGeom>
        </p:spPr>
        <p:txBody>
          <a:bodyPr vert="horz" lIns="0" tIns="0" rIns="0" bIns="0" rtlCol="0">
            <a:normAutofit/>
          </a:bodyPr>
          <a:lstStyle>
            <a:lvl1pPr marL="0" indent="0" algn="l" defTabSz="457200" rtl="0" eaLnBrk="1" latinLnBrk="0" hangingPunct="1">
              <a:lnSpc>
                <a:spcPts val="2200"/>
              </a:lnSpc>
              <a:spcBef>
                <a:spcPts val="0"/>
              </a:spcBef>
              <a:buFontTx/>
              <a:buNone/>
              <a:defRPr sz="1500" kern="1200">
                <a:solidFill>
                  <a:schemeClr val="tx1"/>
                </a:solidFill>
                <a:latin typeface="Verdana"/>
                <a:ea typeface="+mn-ea"/>
                <a:cs typeface="+mn-cs"/>
              </a:defRPr>
            </a:lvl1pPr>
            <a:lvl2pPr marL="0" indent="0" algn="l" defTabSz="457200" rtl="0" eaLnBrk="1" latinLnBrk="0" hangingPunct="1">
              <a:spcBef>
                <a:spcPts val="0"/>
              </a:spcBef>
              <a:buFontTx/>
              <a:buNone/>
              <a:defRPr sz="1300" kern="1200">
                <a:solidFill>
                  <a:schemeClr val="tx1"/>
                </a:solidFill>
                <a:latin typeface="Verdana"/>
                <a:ea typeface="+mn-ea"/>
                <a:cs typeface="+mn-cs"/>
              </a:defRPr>
            </a:lvl2pPr>
            <a:lvl3pPr marL="1143000" indent="-228600" algn="l" defTabSz="457200" rtl="0" eaLnBrk="1" latinLnBrk="0" hangingPunct="1">
              <a:spcBef>
                <a:spcPct val="20000"/>
              </a:spcBef>
              <a:buFont typeface="Arial"/>
              <a:buChar char="•"/>
              <a:defRPr sz="1000" kern="1200">
                <a:solidFill>
                  <a:schemeClr val="tx1"/>
                </a:solidFill>
                <a:latin typeface="Verdana"/>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2000" dirty="0">
                <a:latin typeface="Verdana" panose="020B0604030504040204" pitchFamily="34" charset="0"/>
                <a:ea typeface="Verdana" panose="020B0604030504040204" pitchFamily="34" charset="0"/>
                <a:cs typeface="Verdana" panose="020B0604030504040204" pitchFamily="34" charset="0"/>
              </a:rPr>
              <a:t>Is a process in place for reporting suspected/known abuse to external agencies, including law enforcement?</a:t>
            </a:r>
            <a:endParaRPr lang="en-GB" sz="20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453182105"/>
              </p:ext>
            </p:extLst>
          </p:nvPr>
        </p:nvGraphicFramePr>
        <p:xfrm>
          <a:off x="7886420" y="3924777"/>
          <a:ext cx="3326063" cy="599440"/>
        </p:xfrm>
        <a:graphic>
          <a:graphicData uri="http://schemas.openxmlformats.org/drawingml/2006/table">
            <a:tbl>
              <a:tblPr>
                <a:tableStyleId>{5C22544A-7EE6-4342-B048-85BDC9FD1C3A}</a:tableStyleId>
              </a:tblPr>
              <a:tblGrid>
                <a:gridCol w="1518652"/>
                <a:gridCol w="1807411"/>
              </a:tblGrid>
              <a:tr h="294640">
                <a:tc>
                  <a:txBody>
                    <a:bodyPr/>
                    <a:lstStyle/>
                    <a:p>
                      <a:pPr algn="l"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Yes</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b"/>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63%</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294640">
                <a:tc>
                  <a:txBody>
                    <a:bodyPr/>
                    <a:lstStyle/>
                    <a:p>
                      <a:pPr algn="l"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No</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b"/>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37%</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Tree>
    <p:extLst>
      <p:ext uri="{BB962C8B-B14F-4D97-AF65-F5344CB8AC3E}">
        <p14:creationId xmlns:p14="http://schemas.microsoft.com/office/powerpoint/2010/main" val="2704716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Experts in the Community</a:t>
            </a:r>
            <a:endParaRPr lang="en-GB" dirty="0"/>
          </a:p>
        </p:txBody>
      </p:sp>
      <p:sp>
        <p:nvSpPr>
          <p:cNvPr id="3" name="Content Placeholder 2"/>
          <p:cNvSpPr>
            <a:spLocks noGrp="1"/>
          </p:cNvSpPr>
          <p:nvPr>
            <p:ph idx="1"/>
          </p:nvPr>
        </p:nvSpPr>
        <p:spPr>
          <a:xfrm>
            <a:off x="1733550" y="1871578"/>
            <a:ext cx="8561917" cy="3884508"/>
          </a:xfrm>
        </p:spPr>
        <p:txBody>
          <a:bodyPr/>
          <a:lstStyle/>
          <a:p>
            <a:r>
              <a:rPr lang="en-US" dirty="0"/>
              <a:t>Has your school identified a team of experts in the community who can provide expertise and support when abuse occurs?</a:t>
            </a:r>
            <a:endParaRPr lang="en-GB" dirty="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040200621"/>
              </p:ext>
            </p:extLst>
          </p:nvPr>
        </p:nvGraphicFramePr>
        <p:xfrm>
          <a:off x="4213727" y="2987017"/>
          <a:ext cx="3101474" cy="798920"/>
        </p:xfrm>
        <a:graphic>
          <a:graphicData uri="http://schemas.openxmlformats.org/drawingml/2006/table">
            <a:tbl>
              <a:tblPr>
                <a:tableStyleId>{5C22544A-7EE6-4342-B048-85BDC9FD1C3A}</a:tableStyleId>
              </a:tblPr>
              <a:tblGrid>
                <a:gridCol w="1443789"/>
                <a:gridCol w="1657685"/>
              </a:tblGrid>
              <a:tr h="399460">
                <a:tc>
                  <a:txBody>
                    <a:bodyPr/>
                    <a:lstStyle/>
                    <a:p>
                      <a:pPr algn="ctr"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Yes</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66%</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399460">
                <a:tc>
                  <a:txBody>
                    <a:bodyPr/>
                    <a:lstStyle/>
                    <a:p>
                      <a:pPr algn="ctr"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No</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34%</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Tree>
    <p:extLst>
      <p:ext uri="{BB962C8B-B14F-4D97-AF65-F5344CB8AC3E}">
        <p14:creationId xmlns:p14="http://schemas.microsoft.com/office/powerpoint/2010/main" val="4138358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 Checks</a:t>
            </a:r>
            <a:endParaRPr lang="en-GB" dirty="0"/>
          </a:p>
        </p:txBody>
      </p:sp>
      <p:sp>
        <p:nvSpPr>
          <p:cNvPr id="3" name="Content Placeholder 2"/>
          <p:cNvSpPr>
            <a:spLocks noGrp="1"/>
          </p:cNvSpPr>
          <p:nvPr>
            <p:ph idx="1"/>
          </p:nvPr>
        </p:nvSpPr>
        <p:spPr>
          <a:xfrm>
            <a:off x="968343" y="2221991"/>
            <a:ext cx="3754264" cy="3541250"/>
          </a:xfrm>
        </p:spPr>
        <p:txBody>
          <a:bodyPr/>
          <a:lstStyle/>
          <a:p>
            <a:pPr algn="ctr"/>
            <a:r>
              <a:rPr lang="en-US" dirty="0"/>
              <a:t>Do the school’s Recruitment and Selection processes include reference checks</a:t>
            </a:r>
            <a:r>
              <a:rPr lang="en-US" dirty="0" smtClean="0"/>
              <a:t>?</a:t>
            </a:r>
          </a:p>
          <a:p>
            <a:endParaRPr lang="en-US" dirty="0"/>
          </a:p>
          <a:p>
            <a:endParaRPr lang="en-US" dirty="0" smtClean="0"/>
          </a:p>
        </p:txBody>
      </p:sp>
      <p:sp>
        <p:nvSpPr>
          <p:cNvPr id="4" name="Footer Placeholder 3"/>
          <p:cNvSpPr>
            <a:spLocks noGrp="1"/>
          </p:cNvSpPr>
          <p:nvPr>
            <p:ph type="ftr" sz="quarter" idx="11"/>
          </p:nvPr>
        </p:nvSpPr>
        <p:spPr/>
        <p:txBody>
          <a:bodyPr/>
          <a:lstStyle/>
          <a:p>
            <a:r>
              <a:rPr lang="en-US" smtClean="0"/>
              <a:t>Survey administered by Council of International Schools | June-September 2015</a:t>
            </a:r>
            <a:endParaRPr lang="nl-NL"/>
          </a:p>
        </p:txBody>
      </p:sp>
      <p:sp>
        <p:nvSpPr>
          <p:cNvPr id="5" name="Slide Number Placeholder 4"/>
          <p:cNvSpPr>
            <a:spLocks noGrp="1"/>
          </p:cNvSpPr>
          <p:nvPr>
            <p:ph type="sldNum" sz="quarter" idx="12"/>
          </p:nvPr>
        </p:nvSpPr>
        <p:spPr/>
        <p:txBody>
          <a:bodyPr/>
          <a:lstStyle/>
          <a:p>
            <a:fld id="{A32431BC-B228-FF4A-866C-44E833231A99}" type="slidenum">
              <a:rPr lang="en-US" smtClean="0"/>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425458344"/>
              </p:ext>
            </p:extLst>
          </p:nvPr>
        </p:nvGraphicFramePr>
        <p:xfrm>
          <a:off x="1515089" y="3251807"/>
          <a:ext cx="2538217" cy="775391"/>
        </p:xfrm>
        <a:graphic>
          <a:graphicData uri="http://schemas.openxmlformats.org/drawingml/2006/table">
            <a:tbl>
              <a:tblPr>
                <a:tableStyleId>{5C22544A-7EE6-4342-B048-85BDC9FD1C3A}</a:tableStyleId>
              </a:tblPr>
              <a:tblGrid>
                <a:gridCol w="1126512"/>
                <a:gridCol w="1411705"/>
              </a:tblGrid>
              <a:tr h="401075">
                <a:tc>
                  <a:txBody>
                    <a:bodyPr/>
                    <a:lstStyle/>
                    <a:p>
                      <a:pPr algn="ctr" fontAlgn="b"/>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Yes</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98%</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374316">
                <a:tc>
                  <a:txBody>
                    <a:bodyPr/>
                    <a:lstStyle/>
                    <a:p>
                      <a:pPr algn="ctr" fontAlgn="b"/>
                      <a:r>
                        <a:rPr lang="en-US" sz="1900" u="none" strike="noStrike">
                          <a:effectLst/>
                          <a:latin typeface="Verdana" panose="020B0604030504040204" pitchFamily="34" charset="0"/>
                          <a:ea typeface="Verdana" panose="020B0604030504040204" pitchFamily="34" charset="0"/>
                          <a:cs typeface="Verdana" panose="020B0604030504040204" pitchFamily="34" charset="0"/>
                        </a:rPr>
                        <a:t>No</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2%</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73858156"/>
              </p:ext>
            </p:extLst>
          </p:nvPr>
        </p:nvGraphicFramePr>
        <p:xfrm>
          <a:off x="6801853" y="2984370"/>
          <a:ext cx="3422315" cy="2802911"/>
        </p:xfrm>
        <a:graphic>
          <a:graphicData uri="http://schemas.openxmlformats.org/drawingml/2006/table">
            <a:tbl>
              <a:tblPr>
                <a:tableStyleId>{5C22544A-7EE6-4342-B048-85BDC9FD1C3A}</a:tableStyleId>
              </a:tblPr>
              <a:tblGrid>
                <a:gridCol w="1786020"/>
                <a:gridCol w="1636295"/>
              </a:tblGrid>
              <a:tr h="353816">
                <a:tc>
                  <a:txBody>
                    <a:bodyPr/>
                    <a:lstStyle/>
                    <a:p>
                      <a:pPr algn="ctr" fontAlgn="b">
                        <a:spcAft>
                          <a:spcPts val="600"/>
                        </a:spcAft>
                      </a:pPr>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None</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spcAft>
                          <a:spcPts val="600"/>
                        </a:spcAft>
                      </a:pPr>
                      <a:r>
                        <a:rPr lang="en-US" sz="1900" u="none" strike="noStrike">
                          <a:effectLst/>
                          <a:latin typeface="Verdana" panose="020B0604030504040204" pitchFamily="34" charset="0"/>
                          <a:ea typeface="Verdana" panose="020B0604030504040204" pitchFamily="34" charset="0"/>
                          <a:cs typeface="Verdana" panose="020B0604030504040204" pitchFamily="34" charset="0"/>
                        </a:rPr>
                        <a:t>1%</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06400">
                <a:tc>
                  <a:txBody>
                    <a:bodyPr/>
                    <a:lstStyle/>
                    <a:p>
                      <a:pPr algn="ctr" fontAlgn="b">
                        <a:spcAft>
                          <a:spcPts val="600"/>
                        </a:spcAft>
                      </a:pPr>
                      <a:r>
                        <a:rPr lang="en-US" sz="1900" u="none" strike="noStrike">
                          <a:effectLst/>
                          <a:latin typeface="Verdana" panose="020B0604030504040204" pitchFamily="34" charset="0"/>
                          <a:ea typeface="Verdana" panose="020B0604030504040204" pitchFamily="34" charset="0"/>
                          <a:cs typeface="Verdana" panose="020B0604030504040204" pitchFamily="34" charset="0"/>
                        </a:rPr>
                        <a:t>1</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spcAft>
                          <a:spcPts val="600"/>
                        </a:spcAft>
                      </a:pP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9%</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17095">
                <a:tc>
                  <a:txBody>
                    <a:bodyPr/>
                    <a:lstStyle/>
                    <a:p>
                      <a:pPr algn="ctr" fontAlgn="b">
                        <a:spcAft>
                          <a:spcPts val="600"/>
                        </a:spcAft>
                      </a:pPr>
                      <a:r>
                        <a:rPr lang="en-US" sz="1900" u="none" strike="noStrike">
                          <a:effectLst/>
                          <a:latin typeface="Verdana" panose="020B0604030504040204" pitchFamily="34" charset="0"/>
                          <a:ea typeface="Verdana" panose="020B0604030504040204" pitchFamily="34" charset="0"/>
                          <a:cs typeface="Verdana" panose="020B0604030504040204" pitchFamily="34" charset="0"/>
                        </a:rPr>
                        <a:t>2</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spcAft>
                          <a:spcPts val="600"/>
                        </a:spcAft>
                      </a:pP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48%</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374316">
                <a:tc>
                  <a:txBody>
                    <a:bodyPr/>
                    <a:lstStyle/>
                    <a:p>
                      <a:pPr algn="ctr" fontAlgn="b">
                        <a:spcAft>
                          <a:spcPts val="600"/>
                        </a:spcAft>
                      </a:pPr>
                      <a:r>
                        <a:rPr lang="en-US" sz="1900" u="none" strike="noStrike">
                          <a:effectLst/>
                          <a:latin typeface="Verdana" panose="020B0604030504040204" pitchFamily="34" charset="0"/>
                          <a:ea typeface="Verdana" panose="020B0604030504040204" pitchFamily="34" charset="0"/>
                          <a:cs typeface="Verdana" panose="020B0604030504040204" pitchFamily="34" charset="0"/>
                        </a:rPr>
                        <a:t>3</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spcAft>
                          <a:spcPts val="600"/>
                        </a:spcAft>
                      </a:pP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36%</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06400">
                <a:tc>
                  <a:txBody>
                    <a:bodyPr/>
                    <a:lstStyle/>
                    <a:p>
                      <a:pPr algn="ctr" fontAlgn="b">
                        <a:spcAft>
                          <a:spcPts val="600"/>
                        </a:spcAft>
                      </a:pPr>
                      <a:r>
                        <a:rPr lang="en-US" sz="1900" u="none" strike="noStrike">
                          <a:effectLst/>
                          <a:latin typeface="Verdana" panose="020B0604030504040204" pitchFamily="34" charset="0"/>
                          <a:ea typeface="Verdana" panose="020B0604030504040204" pitchFamily="34" charset="0"/>
                          <a:cs typeface="Verdana" panose="020B0604030504040204" pitchFamily="34" charset="0"/>
                        </a:rPr>
                        <a:t>4</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spcAft>
                          <a:spcPts val="600"/>
                        </a:spcAft>
                      </a:pPr>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4%</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38484">
                <a:tc>
                  <a:txBody>
                    <a:bodyPr/>
                    <a:lstStyle/>
                    <a:p>
                      <a:pPr algn="ctr" fontAlgn="b">
                        <a:spcAft>
                          <a:spcPts val="600"/>
                        </a:spcAft>
                      </a:pPr>
                      <a:r>
                        <a:rPr lang="en-US" sz="1900" u="none" strike="noStrike">
                          <a:effectLst/>
                          <a:latin typeface="Verdana" panose="020B0604030504040204" pitchFamily="34" charset="0"/>
                          <a:ea typeface="Verdana" panose="020B0604030504040204" pitchFamily="34" charset="0"/>
                          <a:cs typeface="Verdana" panose="020B0604030504040204" pitchFamily="34" charset="0"/>
                        </a:rPr>
                        <a:t>5</a:t>
                      </a:r>
                      <a:endParaRPr lang="en-US" sz="1900" b="0"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spcAft>
                          <a:spcPts val="600"/>
                        </a:spcAft>
                      </a:pP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0%</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r h="406400">
                <a:tc>
                  <a:txBody>
                    <a:bodyPr/>
                    <a:lstStyle/>
                    <a:p>
                      <a:pPr algn="ctr" fontAlgn="b">
                        <a:spcAft>
                          <a:spcPts val="600"/>
                        </a:spcAft>
                      </a:pPr>
                      <a:r>
                        <a:rPr lang="en-US" sz="1900" u="none" strike="noStrike" dirty="0">
                          <a:effectLst/>
                          <a:latin typeface="Verdana" panose="020B0604030504040204" pitchFamily="34" charset="0"/>
                          <a:ea typeface="Verdana" panose="020B0604030504040204" pitchFamily="34" charset="0"/>
                          <a:cs typeface="Verdana" panose="020B0604030504040204" pitchFamily="34" charset="0"/>
                        </a:rPr>
                        <a:t>More than 5</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c>
                  <a:txBody>
                    <a:bodyPr/>
                    <a:lstStyle/>
                    <a:p>
                      <a:pPr algn="ctr" fontAlgn="ctr">
                        <a:spcAft>
                          <a:spcPts val="600"/>
                        </a:spcAft>
                      </a:pPr>
                      <a:r>
                        <a:rPr lang="en-US" sz="1900" u="none" strike="noStrike" dirty="0" smtClean="0">
                          <a:effectLst/>
                          <a:latin typeface="Verdana" panose="020B0604030504040204" pitchFamily="34" charset="0"/>
                          <a:ea typeface="Verdana" panose="020B0604030504040204" pitchFamily="34" charset="0"/>
                          <a:cs typeface="Verdana" panose="020B0604030504040204" pitchFamily="34" charset="0"/>
                        </a:rPr>
                        <a:t>2%</a:t>
                      </a:r>
                      <a:endParaRPr lang="en-US" sz="19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10160" marR="10160" marT="10160" marB="0" anchor="ctr"/>
                </a:tc>
              </a:tr>
            </a:tbl>
          </a:graphicData>
        </a:graphic>
      </p:graphicFrame>
      <p:sp>
        <p:nvSpPr>
          <p:cNvPr id="8" name="Content Placeholder 2"/>
          <p:cNvSpPr txBox="1">
            <a:spLocks/>
          </p:cNvSpPr>
          <p:nvPr/>
        </p:nvSpPr>
        <p:spPr>
          <a:xfrm>
            <a:off x="6404793" y="2313237"/>
            <a:ext cx="4208392" cy="3534093"/>
          </a:xfrm>
          <a:prstGeom prst="rect">
            <a:avLst/>
          </a:prstGeom>
        </p:spPr>
        <p:txBody>
          <a:bodyPr vert="horz" lIns="0" tIns="0" rIns="0" bIns="0" rtlCol="0">
            <a:normAutofit/>
          </a:bodyPr>
          <a:lstStyle>
            <a:lvl1pPr marL="0" indent="0" algn="l" defTabSz="457200" rtl="0" eaLnBrk="1" latinLnBrk="0" hangingPunct="1">
              <a:lnSpc>
                <a:spcPts val="2200"/>
              </a:lnSpc>
              <a:spcBef>
                <a:spcPts val="0"/>
              </a:spcBef>
              <a:buFontTx/>
              <a:buNone/>
              <a:defRPr sz="1500" kern="1200">
                <a:solidFill>
                  <a:schemeClr val="tx1"/>
                </a:solidFill>
                <a:latin typeface="Verdana"/>
                <a:ea typeface="+mn-ea"/>
                <a:cs typeface="+mn-cs"/>
              </a:defRPr>
            </a:lvl1pPr>
            <a:lvl2pPr marL="0" indent="0" algn="l" defTabSz="457200" rtl="0" eaLnBrk="1" latinLnBrk="0" hangingPunct="1">
              <a:spcBef>
                <a:spcPts val="0"/>
              </a:spcBef>
              <a:buFontTx/>
              <a:buNone/>
              <a:defRPr sz="1300" kern="1200">
                <a:solidFill>
                  <a:schemeClr val="tx1"/>
                </a:solidFill>
                <a:latin typeface="Verdana"/>
                <a:ea typeface="+mn-ea"/>
                <a:cs typeface="+mn-cs"/>
              </a:defRPr>
            </a:lvl2pPr>
            <a:lvl3pPr marL="1143000" indent="-228600" algn="l" defTabSz="457200" rtl="0" eaLnBrk="1" latinLnBrk="0" hangingPunct="1">
              <a:spcBef>
                <a:spcPct val="20000"/>
              </a:spcBef>
              <a:buFont typeface="Arial"/>
              <a:buChar char="•"/>
              <a:defRPr sz="1000" kern="1200">
                <a:solidFill>
                  <a:schemeClr val="tx1"/>
                </a:solidFill>
                <a:latin typeface="Verdana"/>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2000" dirty="0">
                <a:latin typeface="Verdana" panose="020B0604030504040204" pitchFamily="34" charset="0"/>
                <a:ea typeface="Verdana" panose="020B0604030504040204" pitchFamily="34" charset="0"/>
                <a:cs typeface="Verdana" panose="020B0604030504040204" pitchFamily="34" charset="0"/>
              </a:rPr>
              <a:t>How many reference checks are conducted for each new hire?</a:t>
            </a:r>
            <a:endParaRPr lang="en-GB"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85580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101</TotalTime>
  <Words>1407</Words>
  <Application>Microsoft Office PowerPoint</Application>
  <PresentationFormat>Widescreen</PresentationFormat>
  <Paragraphs>319</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Verdana</vt:lpstr>
      <vt:lpstr>Retrospect</vt:lpstr>
      <vt:lpstr>International Task Force on Child Protection  Training Needs Survey</vt:lpstr>
      <vt:lpstr>Survey Overview</vt:lpstr>
      <vt:lpstr>Respondents </vt:lpstr>
      <vt:lpstr>Written Policy on Child Protection</vt:lpstr>
      <vt:lpstr>Code of Conduct</vt:lpstr>
      <vt:lpstr>Frequency of Updates</vt:lpstr>
      <vt:lpstr>Reporting Process</vt:lpstr>
      <vt:lpstr>Experts in the Community</vt:lpstr>
      <vt:lpstr>Reference Checks</vt:lpstr>
      <vt:lpstr>Process for Reference Checks</vt:lpstr>
      <vt:lpstr>Background Checks</vt:lpstr>
      <vt:lpstr>Annual Training</vt:lpstr>
      <vt:lpstr>Identifying Indicators of Abuse</vt:lpstr>
      <vt:lpstr>Confidence in Own Abilities</vt:lpstr>
      <vt:lpstr>Training at School</vt:lpstr>
      <vt:lpstr>Types of Training in Schools</vt:lpstr>
      <vt:lpstr>Barriers to Identifying Abuse </vt:lpstr>
      <vt:lpstr>Barriers to Identifying Abuse (continued)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2015</dc:title>
  <dc:creator>Kim Czenszak</dc:creator>
  <cp:lastModifiedBy>Jane Larsson</cp:lastModifiedBy>
  <cp:revision>25</cp:revision>
  <dcterms:created xsi:type="dcterms:W3CDTF">2015-07-02T17:36:52Z</dcterms:created>
  <dcterms:modified xsi:type="dcterms:W3CDTF">2015-10-05T20:16:05Z</dcterms:modified>
</cp:coreProperties>
</file>